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261" r:id="rId3"/>
    <p:sldId id="258" r:id="rId4"/>
    <p:sldId id="260" r:id="rId5"/>
    <p:sldId id="281" r:id="rId6"/>
    <p:sldId id="296" r:id="rId7"/>
    <p:sldId id="295" r:id="rId8"/>
    <p:sldId id="294" r:id="rId9"/>
    <p:sldId id="268" r:id="rId10"/>
    <p:sldId id="276" r:id="rId11"/>
    <p:sldId id="287" r:id="rId12"/>
    <p:sldId id="262" r:id="rId13"/>
    <p:sldId id="274" r:id="rId14"/>
    <p:sldId id="273" r:id="rId15"/>
    <p:sldId id="297" r:id="rId16"/>
    <p:sldId id="263" r:id="rId17"/>
    <p:sldId id="280" r:id="rId18"/>
    <p:sldId id="269" r:id="rId19"/>
    <p:sldId id="285" r:id="rId20"/>
    <p:sldId id="275" r:id="rId21"/>
    <p:sldId id="264" r:id="rId22"/>
    <p:sldId id="298" r:id="rId23"/>
    <p:sldId id="26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5" autoAdjust="0"/>
    <p:restoredTop sz="94660"/>
  </p:normalViewPr>
  <p:slideViewPr>
    <p:cSldViewPr snapToGrid="0">
      <p:cViewPr varScale="1">
        <p:scale>
          <a:sx n="100" d="100"/>
          <a:sy n="100" d="100"/>
        </p:scale>
        <p:origin x="88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3494D6-75C8-4061-986F-8E6C1F1D1DC4}" type="datetimeFigureOut">
              <a:rPr lang="en-US" smtClean="0"/>
              <a:t>9/13/2024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C4ED42-7809-4460-99B6-92C62FB8D890}" type="slidenum">
              <a:rPr lang="en-US" smtClean="0"/>
              <a:t>‹#›</a:t>
            </a:fld>
            <a:endParaRPr lang="en-US"/>
          </a:p>
        </p:txBody>
      </p:sp>
    </p:spTree>
    <p:extLst>
      <p:ext uri="{BB962C8B-B14F-4D97-AF65-F5344CB8AC3E}">
        <p14:creationId xmlns:p14="http://schemas.microsoft.com/office/powerpoint/2010/main" val="3352798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1">
            <a:extLst>
              <a:ext uri="{FF2B5EF4-FFF2-40B4-BE49-F238E27FC236}">
                <a16:creationId xmlns:a16="http://schemas.microsoft.com/office/drawing/2014/main" id="{E384CB40-07EA-3E4F-91E6-220D0B741DF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2" name="Notes Placeholder 2">
            <a:extLst>
              <a:ext uri="{FF2B5EF4-FFF2-40B4-BE49-F238E27FC236}">
                <a16:creationId xmlns:a16="http://schemas.microsoft.com/office/drawing/2014/main" id="{A56E3129-C1E2-4445-82D5-A149E4CF4D8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123" name="Slide Number Placeholder 3">
            <a:extLst>
              <a:ext uri="{FF2B5EF4-FFF2-40B4-BE49-F238E27FC236}">
                <a16:creationId xmlns:a16="http://schemas.microsoft.com/office/drawing/2014/main" id="{C1DAC765-B467-2D4F-BAEC-A2EB34F8757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31EDF86-5F84-324D-AEBA-B592CB880560}" type="slidenum">
              <a:rPr lang="en-US" altLang="en-US"/>
              <a:pPr fontAlgn="base">
                <a:spcBef>
                  <a:spcPct val="0"/>
                </a:spcBef>
                <a:spcAft>
                  <a:spcPct val="0"/>
                </a:spcAft>
              </a:pPr>
              <a:t>2</a:t>
            </a:fld>
            <a:endParaRPr lang="en-US" altLang="en-US"/>
          </a:p>
        </p:txBody>
      </p:sp>
    </p:spTree>
    <p:extLst>
      <p:ext uri="{BB962C8B-B14F-4D97-AF65-F5344CB8AC3E}">
        <p14:creationId xmlns:p14="http://schemas.microsoft.com/office/powerpoint/2010/main" val="16105240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1">
            <a:extLst>
              <a:ext uri="{FF2B5EF4-FFF2-40B4-BE49-F238E27FC236}">
                <a16:creationId xmlns:a16="http://schemas.microsoft.com/office/drawing/2014/main" id="{E384CB40-07EA-3E4F-91E6-220D0B741DF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2" name="Notes Placeholder 2">
            <a:extLst>
              <a:ext uri="{FF2B5EF4-FFF2-40B4-BE49-F238E27FC236}">
                <a16:creationId xmlns:a16="http://schemas.microsoft.com/office/drawing/2014/main" id="{A56E3129-C1E2-4445-82D5-A149E4CF4D8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123" name="Slide Number Placeholder 3">
            <a:extLst>
              <a:ext uri="{FF2B5EF4-FFF2-40B4-BE49-F238E27FC236}">
                <a16:creationId xmlns:a16="http://schemas.microsoft.com/office/drawing/2014/main" id="{C1DAC765-B467-2D4F-BAEC-A2EB34F8757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31EDF86-5F84-324D-AEBA-B592CB880560}" type="slidenum">
              <a:rPr lang="en-US" altLang="en-US"/>
              <a:pPr fontAlgn="base">
                <a:spcBef>
                  <a:spcPct val="0"/>
                </a:spcBef>
                <a:spcAft>
                  <a:spcPct val="0"/>
                </a:spcAft>
              </a:pPr>
              <a:t>11</a:t>
            </a:fld>
            <a:endParaRPr lang="en-US" altLang="en-US"/>
          </a:p>
        </p:txBody>
      </p:sp>
    </p:spTree>
    <p:extLst>
      <p:ext uri="{BB962C8B-B14F-4D97-AF65-F5344CB8AC3E}">
        <p14:creationId xmlns:p14="http://schemas.microsoft.com/office/powerpoint/2010/main" val="14554251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1">
            <a:extLst>
              <a:ext uri="{FF2B5EF4-FFF2-40B4-BE49-F238E27FC236}">
                <a16:creationId xmlns:a16="http://schemas.microsoft.com/office/drawing/2014/main" id="{E384CB40-07EA-3E4F-91E6-220D0B741DF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2" name="Notes Placeholder 2">
            <a:extLst>
              <a:ext uri="{FF2B5EF4-FFF2-40B4-BE49-F238E27FC236}">
                <a16:creationId xmlns:a16="http://schemas.microsoft.com/office/drawing/2014/main" id="{A56E3129-C1E2-4445-82D5-A149E4CF4D8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123" name="Slide Number Placeholder 3">
            <a:extLst>
              <a:ext uri="{FF2B5EF4-FFF2-40B4-BE49-F238E27FC236}">
                <a16:creationId xmlns:a16="http://schemas.microsoft.com/office/drawing/2014/main" id="{C1DAC765-B467-2D4F-BAEC-A2EB34F8757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31EDF86-5F84-324D-AEBA-B592CB880560}" type="slidenum">
              <a:rPr lang="en-US" altLang="en-US"/>
              <a:pPr fontAlgn="base">
                <a:spcBef>
                  <a:spcPct val="0"/>
                </a:spcBef>
                <a:spcAft>
                  <a:spcPct val="0"/>
                </a:spcAft>
              </a:pPr>
              <a:t>12</a:t>
            </a:fld>
            <a:endParaRPr lang="en-US" altLang="en-US"/>
          </a:p>
        </p:txBody>
      </p:sp>
    </p:spTree>
    <p:extLst>
      <p:ext uri="{BB962C8B-B14F-4D97-AF65-F5344CB8AC3E}">
        <p14:creationId xmlns:p14="http://schemas.microsoft.com/office/powerpoint/2010/main" val="8414807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1">
            <a:extLst>
              <a:ext uri="{FF2B5EF4-FFF2-40B4-BE49-F238E27FC236}">
                <a16:creationId xmlns:a16="http://schemas.microsoft.com/office/drawing/2014/main" id="{E384CB40-07EA-3E4F-91E6-220D0B741DF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2" name="Notes Placeholder 2">
            <a:extLst>
              <a:ext uri="{FF2B5EF4-FFF2-40B4-BE49-F238E27FC236}">
                <a16:creationId xmlns:a16="http://schemas.microsoft.com/office/drawing/2014/main" id="{A56E3129-C1E2-4445-82D5-A149E4CF4D8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https://www.youtube.com/watch?v=raDPcy9tkLg</a:t>
            </a:r>
          </a:p>
        </p:txBody>
      </p:sp>
      <p:sp>
        <p:nvSpPr>
          <p:cNvPr id="5123" name="Slide Number Placeholder 3">
            <a:extLst>
              <a:ext uri="{FF2B5EF4-FFF2-40B4-BE49-F238E27FC236}">
                <a16:creationId xmlns:a16="http://schemas.microsoft.com/office/drawing/2014/main" id="{C1DAC765-B467-2D4F-BAEC-A2EB34F8757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31EDF86-5F84-324D-AEBA-B592CB880560}" type="slidenum">
              <a:rPr lang="en-US" altLang="en-US"/>
              <a:pPr fontAlgn="base">
                <a:spcBef>
                  <a:spcPct val="0"/>
                </a:spcBef>
                <a:spcAft>
                  <a:spcPct val="0"/>
                </a:spcAft>
              </a:pPr>
              <a:t>15</a:t>
            </a:fld>
            <a:endParaRPr lang="en-US" altLang="en-US"/>
          </a:p>
        </p:txBody>
      </p:sp>
    </p:spTree>
    <p:extLst>
      <p:ext uri="{BB962C8B-B14F-4D97-AF65-F5344CB8AC3E}">
        <p14:creationId xmlns:p14="http://schemas.microsoft.com/office/powerpoint/2010/main" val="41759309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1">
            <a:extLst>
              <a:ext uri="{FF2B5EF4-FFF2-40B4-BE49-F238E27FC236}">
                <a16:creationId xmlns:a16="http://schemas.microsoft.com/office/drawing/2014/main" id="{E384CB40-07EA-3E4F-91E6-220D0B741DF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2" name="Notes Placeholder 2">
            <a:extLst>
              <a:ext uri="{FF2B5EF4-FFF2-40B4-BE49-F238E27FC236}">
                <a16:creationId xmlns:a16="http://schemas.microsoft.com/office/drawing/2014/main" id="{A56E3129-C1E2-4445-82D5-A149E4CF4D8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123" name="Slide Number Placeholder 3">
            <a:extLst>
              <a:ext uri="{FF2B5EF4-FFF2-40B4-BE49-F238E27FC236}">
                <a16:creationId xmlns:a16="http://schemas.microsoft.com/office/drawing/2014/main" id="{C1DAC765-B467-2D4F-BAEC-A2EB34F8757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31EDF86-5F84-324D-AEBA-B592CB880560}" type="slidenum">
              <a:rPr lang="en-US" altLang="en-US"/>
              <a:pPr fontAlgn="base">
                <a:spcBef>
                  <a:spcPct val="0"/>
                </a:spcBef>
                <a:spcAft>
                  <a:spcPct val="0"/>
                </a:spcAft>
              </a:pPr>
              <a:t>16</a:t>
            </a:fld>
            <a:endParaRPr lang="en-US" altLang="en-US"/>
          </a:p>
        </p:txBody>
      </p:sp>
    </p:spTree>
    <p:extLst>
      <p:ext uri="{BB962C8B-B14F-4D97-AF65-F5344CB8AC3E}">
        <p14:creationId xmlns:p14="http://schemas.microsoft.com/office/powerpoint/2010/main" val="1766520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1">
            <a:extLst>
              <a:ext uri="{FF2B5EF4-FFF2-40B4-BE49-F238E27FC236}">
                <a16:creationId xmlns:a16="http://schemas.microsoft.com/office/drawing/2014/main" id="{E384CB40-07EA-3E4F-91E6-220D0B741DF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2" name="Notes Placeholder 2">
            <a:extLst>
              <a:ext uri="{FF2B5EF4-FFF2-40B4-BE49-F238E27FC236}">
                <a16:creationId xmlns:a16="http://schemas.microsoft.com/office/drawing/2014/main" id="{A56E3129-C1E2-4445-82D5-A149E4CF4D8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https://www.youtube.com/watch?v=4JYyHa03x-U </a:t>
            </a:r>
          </a:p>
        </p:txBody>
      </p:sp>
      <p:sp>
        <p:nvSpPr>
          <p:cNvPr id="5123" name="Slide Number Placeholder 3">
            <a:extLst>
              <a:ext uri="{FF2B5EF4-FFF2-40B4-BE49-F238E27FC236}">
                <a16:creationId xmlns:a16="http://schemas.microsoft.com/office/drawing/2014/main" id="{C1DAC765-B467-2D4F-BAEC-A2EB34F8757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31EDF86-5F84-324D-AEBA-B592CB880560}" type="slidenum">
              <a:rPr lang="en-US" altLang="en-US"/>
              <a:pPr fontAlgn="base">
                <a:spcBef>
                  <a:spcPct val="0"/>
                </a:spcBef>
                <a:spcAft>
                  <a:spcPct val="0"/>
                </a:spcAft>
              </a:pPr>
              <a:t>17</a:t>
            </a:fld>
            <a:endParaRPr lang="en-US" altLang="en-US"/>
          </a:p>
        </p:txBody>
      </p:sp>
    </p:spTree>
    <p:extLst>
      <p:ext uri="{BB962C8B-B14F-4D97-AF65-F5344CB8AC3E}">
        <p14:creationId xmlns:p14="http://schemas.microsoft.com/office/powerpoint/2010/main" val="17099936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1">
            <a:extLst>
              <a:ext uri="{FF2B5EF4-FFF2-40B4-BE49-F238E27FC236}">
                <a16:creationId xmlns:a16="http://schemas.microsoft.com/office/drawing/2014/main" id="{E384CB40-07EA-3E4F-91E6-220D0B741DF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2" name="Notes Placeholder 2">
            <a:extLst>
              <a:ext uri="{FF2B5EF4-FFF2-40B4-BE49-F238E27FC236}">
                <a16:creationId xmlns:a16="http://schemas.microsoft.com/office/drawing/2014/main" id="{A56E3129-C1E2-4445-82D5-A149E4CF4D8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123" name="Slide Number Placeholder 3">
            <a:extLst>
              <a:ext uri="{FF2B5EF4-FFF2-40B4-BE49-F238E27FC236}">
                <a16:creationId xmlns:a16="http://schemas.microsoft.com/office/drawing/2014/main" id="{C1DAC765-B467-2D4F-BAEC-A2EB34F8757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31EDF86-5F84-324D-AEBA-B592CB880560}" type="slidenum">
              <a:rPr lang="en-US" altLang="en-US"/>
              <a:pPr fontAlgn="base">
                <a:spcBef>
                  <a:spcPct val="0"/>
                </a:spcBef>
                <a:spcAft>
                  <a:spcPct val="0"/>
                </a:spcAft>
              </a:pPr>
              <a:t>18</a:t>
            </a:fld>
            <a:endParaRPr lang="en-US" altLang="en-US"/>
          </a:p>
        </p:txBody>
      </p:sp>
    </p:spTree>
    <p:extLst>
      <p:ext uri="{BB962C8B-B14F-4D97-AF65-F5344CB8AC3E}">
        <p14:creationId xmlns:p14="http://schemas.microsoft.com/office/powerpoint/2010/main" val="30920628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1">
            <a:extLst>
              <a:ext uri="{FF2B5EF4-FFF2-40B4-BE49-F238E27FC236}">
                <a16:creationId xmlns:a16="http://schemas.microsoft.com/office/drawing/2014/main" id="{E384CB40-07EA-3E4F-91E6-220D0B741DF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2" name="Notes Placeholder 2">
            <a:extLst>
              <a:ext uri="{FF2B5EF4-FFF2-40B4-BE49-F238E27FC236}">
                <a16:creationId xmlns:a16="http://schemas.microsoft.com/office/drawing/2014/main" id="{A56E3129-C1E2-4445-82D5-A149E4CF4D8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123" name="Slide Number Placeholder 3">
            <a:extLst>
              <a:ext uri="{FF2B5EF4-FFF2-40B4-BE49-F238E27FC236}">
                <a16:creationId xmlns:a16="http://schemas.microsoft.com/office/drawing/2014/main" id="{C1DAC765-B467-2D4F-BAEC-A2EB34F8757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31EDF86-5F84-324D-AEBA-B592CB880560}" type="slidenum">
              <a:rPr lang="en-US" altLang="en-US"/>
              <a:pPr fontAlgn="base">
                <a:spcBef>
                  <a:spcPct val="0"/>
                </a:spcBef>
                <a:spcAft>
                  <a:spcPct val="0"/>
                </a:spcAft>
              </a:pPr>
              <a:t>19</a:t>
            </a:fld>
            <a:endParaRPr lang="en-US" altLang="en-US"/>
          </a:p>
        </p:txBody>
      </p:sp>
    </p:spTree>
    <p:extLst>
      <p:ext uri="{BB962C8B-B14F-4D97-AF65-F5344CB8AC3E}">
        <p14:creationId xmlns:p14="http://schemas.microsoft.com/office/powerpoint/2010/main" val="28963688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1">
            <a:extLst>
              <a:ext uri="{FF2B5EF4-FFF2-40B4-BE49-F238E27FC236}">
                <a16:creationId xmlns:a16="http://schemas.microsoft.com/office/drawing/2014/main" id="{E384CB40-07EA-3E4F-91E6-220D0B741DF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2" name="Notes Placeholder 2">
            <a:extLst>
              <a:ext uri="{FF2B5EF4-FFF2-40B4-BE49-F238E27FC236}">
                <a16:creationId xmlns:a16="http://schemas.microsoft.com/office/drawing/2014/main" id="{A56E3129-C1E2-4445-82D5-A149E4CF4D8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123" name="Slide Number Placeholder 3">
            <a:extLst>
              <a:ext uri="{FF2B5EF4-FFF2-40B4-BE49-F238E27FC236}">
                <a16:creationId xmlns:a16="http://schemas.microsoft.com/office/drawing/2014/main" id="{C1DAC765-B467-2D4F-BAEC-A2EB34F8757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31EDF86-5F84-324D-AEBA-B592CB880560}" type="slidenum">
              <a:rPr lang="en-US" altLang="en-US"/>
              <a:pPr fontAlgn="base">
                <a:spcBef>
                  <a:spcPct val="0"/>
                </a:spcBef>
                <a:spcAft>
                  <a:spcPct val="0"/>
                </a:spcAft>
              </a:pPr>
              <a:t>20</a:t>
            </a:fld>
            <a:endParaRPr lang="en-US" altLang="en-US"/>
          </a:p>
        </p:txBody>
      </p:sp>
    </p:spTree>
    <p:extLst>
      <p:ext uri="{BB962C8B-B14F-4D97-AF65-F5344CB8AC3E}">
        <p14:creationId xmlns:p14="http://schemas.microsoft.com/office/powerpoint/2010/main" val="2223622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1">
            <a:extLst>
              <a:ext uri="{FF2B5EF4-FFF2-40B4-BE49-F238E27FC236}">
                <a16:creationId xmlns:a16="http://schemas.microsoft.com/office/drawing/2014/main" id="{E384CB40-07EA-3E4F-91E6-220D0B741DF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2" name="Notes Placeholder 2">
            <a:extLst>
              <a:ext uri="{FF2B5EF4-FFF2-40B4-BE49-F238E27FC236}">
                <a16:creationId xmlns:a16="http://schemas.microsoft.com/office/drawing/2014/main" id="{A56E3129-C1E2-4445-82D5-A149E4CF4D8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123" name="Slide Number Placeholder 3">
            <a:extLst>
              <a:ext uri="{FF2B5EF4-FFF2-40B4-BE49-F238E27FC236}">
                <a16:creationId xmlns:a16="http://schemas.microsoft.com/office/drawing/2014/main" id="{C1DAC765-B467-2D4F-BAEC-A2EB34F8757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31EDF86-5F84-324D-AEBA-B592CB880560}" type="slidenum">
              <a:rPr lang="en-US" altLang="en-US"/>
              <a:pPr fontAlgn="base">
                <a:spcBef>
                  <a:spcPct val="0"/>
                </a:spcBef>
                <a:spcAft>
                  <a:spcPct val="0"/>
                </a:spcAft>
              </a:pPr>
              <a:t>3</a:t>
            </a:fld>
            <a:endParaRPr lang="en-US" altLang="en-US"/>
          </a:p>
        </p:txBody>
      </p:sp>
    </p:spTree>
    <p:extLst>
      <p:ext uri="{BB962C8B-B14F-4D97-AF65-F5344CB8AC3E}">
        <p14:creationId xmlns:p14="http://schemas.microsoft.com/office/powerpoint/2010/main" val="13452656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1">
            <a:extLst>
              <a:ext uri="{FF2B5EF4-FFF2-40B4-BE49-F238E27FC236}">
                <a16:creationId xmlns:a16="http://schemas.microsoft.com/office/drawing/2014/main" id="{E384CB40-07EA-3E4F-91E6-220D0B741DF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2" name="Notes Placeholder 2">
            <a:extLst>
              <a:ext uri="{FF2B5EF4-FFF2-40B4-BE49-F238E27FC236}">
                <a16:creationId xmlns:a16="http://schemas.microsoft.com/office/drawing/2014/main" id="{A56E3129-C1E2-4445-82D5-A149E4CF4D8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123" name="Slide Number Placeholder 3">
            <a:extLst>
              <a:ext uri="{FF2B5EF4-FFF2-40B4-BE49-F238E27FC236}">
                <a16:creationId xmlns:a16="http://schemas.microsoft.com/office/drawing/2014/main" id="{C1DAC765-B467-2D4F-BAEC-A2EB34F8757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31EDF86-5F84-324D-AEBA-B592CB880560}" type="slidenum">
              <a:rPr lang="en-US" altLang="en-US"/>
              <a:pPr fontAlgn="base">
                <a:spcBef>
                  <a:spcPct val="0"/>
                </a:spcBef>
                <a:spcAft>
                  <a:spcPct val="0"/>
                </a:spcAft>
              </a:pPr>
              <a:t>21</a:t>
            </a:fld>
            <a:endParaRPr lang="en-US" altLang="en-US"/>
          </a:p>
        </p:txBody>
      </p:sp>
    </p:spTree>
    <p:extLst>
      <p:ext uri="{BB962C8B-B14F-4D97-AF65-F5344CB8AC3E}">
        <p14:creationId xmlns:p14="http://schemas.microsoft.com/office/powerpoint/2010/main" val="40262677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1">
            <a:extLst>
              <a:ext uri="{FF2B5EF4-FFF2-40B4-BE49-F238E27FC236}">
                <a16:creationId xmlns:a16="http://schemas.microsoft.com/office/drawing/2014/main" id="{E384CB40-07EA-3E4F-91E6-220D0B741DF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2" name="Notes Placeholder 2">
            <a:extLst>
              <a:ext uri="{FF2B5EF4-FFF2-40B4-BE49-F238E27FC236}">
                <a16:creationId xmlns:a16="http://schemas.microsoft.com/office/drawing/2014/main" id="{A56E3129-C1E2-4445-82D5-A149E4CF4D8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123" name="Slide Number Placeholder 3">
            <a:extLst>
              <a:ext uri="{FF2B5EF4-FFF2-40B4-BE49-F238E27FC236}">
                <a16:creationId xmlns:a16="http://schemas.microsoft.com/office/drawing/2014/main" id="{C1DAC765-B467-2D4F-BAEC-A2EB34F8757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31EDF86-5F84-324D-AEBA-B592CB880560}" type="slidenum">
              <a:rPr lang="en-US" altLang="en-US"/>
              <a:pPr fontAlgn="base">
                <a:spcBef>
                  <a:spcPct val="0"/>
                </a:spcBef>
                <a:spcAft>
                  <a:spcPct val="0"/>
                </a:spcAft>
              </a:pPr>
              <a:t>22</a:t>
            </a:fld>
            <a:endParaRPr lang="en-US" altLang="en-US"/>
          </a:p>
        </p:txBody>
      </p:sp>
    </p:spTree>
    <p:extLst>
      <p:ext uri="{BB962C8B-B14F-4D97-AF65-F5344CB8AC3E}">
        <p14:creationId xmlns:p14="http://schemas.microsoft.com/office/powerpoint/2010/main" val="13731745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1">
            <a:extLst>
              <a:ext uri="{FF2B5EF4-FFF2-40B4-BE49-F238E27FC236}">
                <a16:creationId xmlns:a16="http://schemas.microsoft.com/office/drawing/2014/main" id="{E384CB40-07EA-3E4F-91E6-220D0B741DF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2" name="Notes Placeholder 2">
            <a:extLst>
              <a:ext uri="{FF2B5EF4-FFF2-40B4-BE49-F238E27FC236}">
                <a16:creationId xmlns:a16="http://schemas.microsoft.com/office/drawing/2014/main" id="{A56E3129-C1E2-4445-82D5-A149E4CF4D8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123" name="Slide Number Placeholder 3">
            <a:extLst>
              <a:ext uri="{FF2B5EF4-FFF2-40B4-BE49-F238E27FC236}">
                <a16:creationId xmlns:a16="http://schemas.microsoft.com/office/drawing/2014/main" id="{C1DAC765-B467-2D4F-BAEC-A2EB34F8757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31EDF86-5F84-324D-AEBA-B592CB880560}" type="slidenum">
              <a:rPr lang="en-US" altLang="en-US"/>
              <a:pPr fontAlgn="base">
                <a:spcBef>
                  <a:spcPct val="0"/>
                </a:spcBef>
                <a:spcAft>
                  <a:spcPct val="0"/>
                </a:spcAft>
              </a:pPr>
              <a:t>23</a:t>
            </a:fld>
            <a:endParaRPr lang="en-US" altLang="en-US"/>
          </a:p>
        </p:txBody>
      </p:sp>
    </p:spTree>
    <p:extLst>
      <p:ext uri="{BB962C8B-B14F-4D97-AF65-F5344CB8AC3E}">
        <p14:creationId xmlns:p14="http://schemas.microsoft.com/office/powerpoint/2010/main" val="742286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1">
            <a:extLst>
              <a:ext uri="{FF2B5EF4-FFF2-40B4-BE49-F238E27FC236}">
                <a16:creationId xmlns:a16="http://schemas.microsoft.com/office/drawing/2014/main" id="{E384CB40-07EA-3E4F-91E6-220D0B741DF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2" name="Notes Placeholder 2">
            <a:extLst>
              <a:ext uri="{FF2B5EF4-FFF2-40B4-BE49-F238E27FC236}">
                <a16:creationId xmlns:a16="http://schemas.microsoft.com/office/drawing/2014/main" id="{A56E3129-C1E2-4445-82D5-A149E4CF4D8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123" name="Slide Number Placeholder 3">
            <a:extLst>
              <a:ext uri="{FF2B5EF4-FFF2-40B4-BE49-F238E27FC236}">
                <a16:creationId xmlns:a16="http://schemas.microsoft.com/office/drawing/2014/main" id="{C1DAC765-B467-2D4F-BAEC-A2EB34F8757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31EDF86-5F84-324D-AEBA-B592CB880560}" type="slidenum">
              <a:rPr lang="en-US" altLang="en-US"/>
              <a:pPr fontAlgn="base">
                <a:spcBef>
                  <a:spcPct val="0"/>
                </a:spcBef>
                <a:spcAft>
                  <a:spcPct val="0"/>
                </a:spcAft>
              </a:pPr>
              <a:t>4</a:t>
            </a:fld>
            <a:endParaRPr lang="en-US" altLang="en-US"/>
          </a:p>
        </p:txBody>
      </p:sp>
    </p:spTree>
    <p:extLst>
      <p:ext uri="{BB962C8B-B14F-4D97-AF65-F5344CB8AC3E}">
        <p14:creationId xmlns:p14="http://schemas.microsoft.com/office/powerpoint/2010/main" val="1589789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1">
            <a:extLst>
              <a:ext uri="{FF2B5EF4-FFF2-40B4-BE49-F238E27FC236}">
                <a16:creationId xmlns:a16="http://schemas.microsoft.com/office/drawing/2014/main" id="{E384CB40-07EA-3E4F-91E6-220D0B741DF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2" name="Notes Placeholder 2">
            <a:extLst>
              <a:ext uri="{FF2B5EF4-FFF2-40B4-BE49-F238E27FC236}">
                <a16:creationId xmlns:a16="http://schemas.microsoft.com/office/drawing/2014/main" id="{A56E3129-C1E2-4445-82D5-A149E4CF4D8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123" name="Slide Number Placeholder 3">
            <a:extLst>
              <a:ext uri="{FF2B5EF4-FFF2-40B4-BE49-F238E27FC236}">
                <a16:creationId xmlns:a16="http://schemas.microsoft.com/office/drawing/2014/main" id="{C1DAC765-B467-2D4F-BAEC-A2EB34F8757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31EDF86-5F84-324D-AEBA-B592CB880560}" type="slidenum">
              <a:rPr lang="en-US" altLang="en-US"/>
              <a:pPr fontAlgn="base">
                <a:spcBef>
                  <a:spcPct val="0"/>
                </a:spcBef>
                <a:spcAft>
                  <a:spcPct val="0"/>
                </a:spcAft>
              </a:pPr>
              <a:t>5</a:t>
            </a:fld>
            <a:endParaRPr lang="en-US" altLang="en-US"/>
          </a:p>
        </p:txBody>
      </p:sp>
    </p:spTree>
    <p:extLst>
      <p:ext uri="{BB962C8B-B14F-4D97-AF65-F5344CB8AC3E}">
        <p14:creationId xmlns:p14="http://schemas.microsoft.com/office/powerpoint/2010/main" val="1161503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1">
            <a:extLst>
              <a:ext uri="{FF2B5EF4-FFF2-40B4-BE49-F238E27FC236}">
                <a16:creationId xmlns:a16="http://schemas.microsoft.com/office/drawing/2014/main" id="{E384CB40-07EA-3E4F-91E6-220D0B741DF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2" name="Notes Placeholder 2">
            <a:extLst>
              <a:ext uri="{FF2B5EF4-FFF2-40B4-BE49-F238E27FC236}">
                <a16:creationId xmlns:a16="http://schemas.microsoft.com/office/drawing/2014/main" id="{A56E3129-C1E2-4445-82D5-A149E4CF4D8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123" name="Slide Number Placeholder 3">
            <a:extLst>
              <a:ext uri="{FF2B5EF4-FFF2-40B4-BE49-F238E27FC236}">
                <a16:creationId xmlns:a16="http://schemas.microsoft.com/office/drawing/2014/main" id="{C1DAC765-B467-2D4F-BAEC-A2EB34F8757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31EDF86-5F84-324D-AEBA-B592CB880560}" type="slidenum">
              <a:rPr lang="en-US" altLang="en-US"/>
              <a:pPr fontAlgn="base">
                <a:spcBef>
                  <a:spcPct val="0"/>
                </a:spcBef>
                <a:spcAft>
                  <a:spcPct val="0"/>
                </a:spcAft>
              </a:pPr>
              <a:t>6</a:t>
            </a:fld>
            <a:endParaRPr lang="en-US" altLang="en-US"/>
          </a:p>
        </p:txBody>
      </p:sp>
    </p:spTree>
    <p:extLst>
      <p:ext uri="{BB962C8B-B14F-4D97-AF65-F5344CB8AC3E}">
        <p14:creationId xmlns:p14="http://schemas.microsoft.com/office/powerpoint/2010/main" val="1711854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1">
            <a:extLst>
              <a:ext uri="{FF2B5EF4-FFF2-40B4-BE49-F238E27FC236}">
                <a16:creationId xmlns:a16="http://schemas.microsoft.com/office/drawing/2014/main" id="{E384CB40-07EA-3E4F-91E6-220D0B741DF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2" name="Notes Placeholder 2">
            <a:extLst>
              <a:ext uri="{FF2B5EF4-FFF2-40B4-BE49-F238E27FC236}">
                <a16:creationId xmlns:a16="http://schemas.microsoft.com/office/drawing/2014/main" id="{A56E3129-C1E2-4445-82D5-A149E4CF4D8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https://www.youtube.com/watch?v=raDPcy9tkLg</a:t>
            </a:r>
          </a:p>
        </p:txBody>
      </p:sp>
      <p:sp>
        <p:nvSpPr>
          <p:cNvPr id="5123" name="Slide Number Placeholder 3">
            <a:extLst>
              <a:ext uri="{FF2B5EF4-FFF2-40B4-BE49-F238E27FC236}">
                <a16:creationId xmlns:a16="http://schemas.microsoft.com/office/drawing/2014/main" id="{C1DAC765-B467-2D4F-BAEC-A2EB34F8757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31EDF86-5F84-324D-AEBA-B592CB880560}" type="slidenum">
              <a:rPr lang="en-US" altLang="en-US"/>
              <a:pPr fontAlgn="base">
                <a:spcBef>
                  <a:spcPct val="0"/>
                </a:spcBef>
                <a:spcAft>
                  <a:spcPct val="0"/>
                </a:spcAft>
              </a:pPr>
              <a:t>7</a:t>
            </a:fld>
            <a:endParaRPr lang="en-US" altLang="en-US"/>
          </a:p>
        </p:txBody>
      </p:sp>
    </p:spTree>
    <p:extLst>
      <p:ext uri="{BB962C8B-B14F-4D97-AF65-F5344CB8AC3E}">
        <p14:creationId xmlns:p14="http://schemas.microsoft.com/office/powerpoint/2010/main" val="3038328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1">
            <a:extLst>
              <a:ext uri="{FF2B5EF4-FFF2-40B4-BE49-F238E27FC236}">
                <a16:creationId xmlns:a16="http://schemas.microsoft.com/office/drawing/2014/main" id="{E384CB40-07EA-3E4F-91E6-220D0B741DF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2" name="Notes Placeholder 2">
            <a:extLst>
              <a:ext uri="{FF2B5EF4-FFF2-40B4-BE49-F238E27FC236}">
                <a16:creationId xmlns:a16="http://schemas.microsoft.com/office/drawing/2014/main" id="{A56E3129-C1E2-4445-82D5-A149E4CF4D8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https://www.youtube.com/watch?v=raDPcy9tkLg </a:t>
            </a:r>
          </a:p>
        </p:txBody>
      </p:sp>
      <p:sp>
        <p:nvSpPr>
          <p:cNvPr id="5123" name="Slide Number Placeholder 3">
            <a:extLst>
              <a:ext uri="{FF2B5EF4-FFF2-40B4-BE49-F238E27FC236}">
                <a16:creationId xmlns:a16="http://schemas.microsoft.com/office/drawing/2014/main" id="{C1DAC765-B467-2D4F-BAEC-A2EB34F8757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31EDF86-5F84-324D-AEBA-B592CB880560}" type="slidenum">
              <a:rPr lang="en-US" altLang="en-US"/>
              <a:pPr fontAlgn="base">
                <a:spcBef>
                  <a:spcPct val="0"/>
                </a:spcBef>
                <a:spcAft>
                  <a:spcPct val="0"/>
                </a:spcAft>
              </a:pPr>
              <a:t>8</a:t>
            </a:fld>
            <a:endParaRPr lang="en-US" altLang="en-US"/>
          </a:p>
        </p:txBody>
      </p:sp>
    </p:spTree>
    <p:extLst>
      <p:ext uri="{BB962C8B-B14F-4D97-AF65-F5344CB8AC3E}">
        <p14:creationId xmlns:p14="http://schemas.microsoft.com/office/powerpoint/2010/main" val="1413782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1">
            <a:extLst>
              <a:ext uri="{FF2B5EF4-FFF2-40B4-BE49-F238E27FC236}">
                <a16:creationId xmlns:a16="http://schemas.microsoft.com/office/drawing/2014/main" id="{E384CB40-07EA-3E4F-91E6-220D0B741DF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2" name="Notes Placeholder 2">
            <a:extLst>
              <a:ext uri="{FF2B5EF4-FFF2-40B4-BE49-F238E27FC236}">
                <a16:creationId xmlns:a16="http://schemas.microsoft.com/office/drawing/2014/main" id="{A56E3129-C1E2-4445-82D5-A149E4CF4D8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123" name="Slide Number Placeholder 3">
            <a:extLst>
              <a:ext uri="{FF2B5EF4-FFF2-40B4-BE49-F238E27FC236}">
                <a16:creationId xmlns:a16="http://schemas.microsoft.com/office/drawing/2014/main" id="{C1DAC765-B467-2D4F-BAEC-A2EB34F8757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31EDF86-5F84-324D-AEBA-B592CB880560}" type="slidenum">
              <a:rPr lang="en-US" altLang="en-US"/>
              <a:pPr fontAlgn="base">
                <a:spcBef>
                  <a:spcPct val="0"/>
                </a:spcBef>
                <a:spcAft>
                  <a:spcPct val="0"/>
                </a:spcAft>
              </a:pPr>
              <a:t>9</a:t>
            </a:fld>
            <a:endParaRPr lang="en-US" altLang="en-US"/>
          </a:p>
        </p:txBody>
      </p:sp>
    </p:spTree>
    <p:extLst>
      <p:ext uri="{BB962C8B-B14F-4D97-AF65-F5344CB8AC3E}">
        <p14:creationId xmlns:p14="http://schemas.microsoft.com/office/powerpoint/2010/main" val="3632939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1">
            <a:extLst>
              <a:ext uri="{FF2B5EF4-FFF2-40B4-BE49-F238E27FC236}">
                <a16:creationId xmlns:a16="http://schemas.microsoft.com/office/drawing/2014/main" id="{E384CB40-07EA-3E4F-91E6-220D0B741DF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2" name="Notes Placeholder 2">
            <a:extLst>
              <a:ext uri="{FF2B5EF4-FFF2-40B4-BE49-F238E27FC236}">
                <a16:creationId xmlns:a16="http://schemas.microsoft.com/office/drawing/2014/main" id="{A56E3129-C1E2-4445-82D5-A149E4CF4D8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123" name="Slide Number Placeholder 3">
            <a:extLst>
              <a:ext uri="{FF2B5EF4-FFF2-40B4-BE49-F238E27FC236}">
                <a16:creationId xmlns:a16="http://schemas.microsoft.com/office/drawing/2014/main" id="{C1DAC765-B467-2D4F-BAEC-A2EB34F8757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31EDF86-5F84-324D-AEBA-B592CB880560}" type="slidenum">
              <a:rPr lang="en-US" altLang="en-US"/>
              <a:pPr fontAlgn="base">
                <a:spcBef>
                  <a:spcPct val="0"/>
                </a:spcBef>
                <a:spcAft>
                  <a:spcPct val="0"/>
                </a:spcAft>
              </a:pPr>
              <a:t>10</a:t>
            </a:fld>
            <a:endParaRPr lang="en-US" altLang="en-US"/>
          </a:p>
        </p:txBody>
      </p:sp>
    </p:spTree>
    <p:extLst>
      <p:ext uri="{BB962C8B-B14F-4D97-AF65-F5344CB8AC3E}">
        <p14:creationId xmlns:p14="http://schemas.microsoft.com/office/powerpoint/2010/main" val="1894704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BC3A9-92F0-4E55-91E4-F6CAE6015E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26C8D70-059A-460C-B926-F9214006FE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97E5994-4200-4125-84AF-89D538F144B2}"/>
              </a:ext>
            </a:extLst>
          </p:cNvPr>
          <p:cNvSpPr>
            <a:spLocks noGrp="1"/>
          </p:cNvSpPr>
          <p:nvPr>
            <p:ph type="dt" sz="half" idx="10"/>
          </p:nvPr>
        </p:nvSpPr>
        <p:spPr/>
        <p:txBody>
          <a:bodyPr/>
          <a:lstStyle/>
          <a:p>
            <a:fld id="{39CF1A78-991A-47E4-99FE-E9A7ED9C752D}" type="datetimeFigureOut">
              <a:rPr lang="en-US" smtClean="0"/>
              <a:t>9/13/2024</a:t>
            </a:fld>
            <a:endParaRPr lang="en-US"/>
          </a:p>
        </p:txBody>
      </p:sp>
      <p:sp>
        <p:nvSpPr>
          <p:cNvPr id="5" name="Footer Placeholder 4">
            <a:extLst>
              <a:ext uri="{FF2B5EF4-FFF2-40B4-BE49-F238E27FC236}">
                <a16:creationId xmlns:a16="http://schemas.microsoft.com/office/drawing/2014/main" id="{4A1AAF0E-C582-427B-AAE6-EDDC0386B4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1060ED-2609-4133-9E94-7A59999296AB}"/>
              </a:ext>
            </a:extLst>
          </p:cNvPr>
          <p:cNvSpPr>
            <a:spLocks noGrp="1"/>
          </p:cNvSpPr>
          <p:nvPr>
            <p:ph type="sldNum" sz="quarter" idx="12"/>
          </p:nvPr>
        </p:nvSpPr>
        <p:spPr/>
        <p:txBody>
          <a:bodyPr/>
          <a:lstStyle/>
          <a:p>
            <a:fld id="{1F36D57F-A6E9-416C-8D00-B1B6B2B6FD3C}" type="slidenum">
              <a:rPr lang="en-US" smtClean="0"/>
              <a:t>‹#›</a:t>
            </a:fld>
            <a:endParaRPr lang="en-US"/>
          </a:p>
        </p:txBody>
      </p:sp>
    </p:spTree>
    <p:extLst>
      <p:ext uri="{BB962C8B-B14F-4D97-AF65-F5344CB8AC3E}">
        <p14:creationId xmlns:p14="http://schemas.microsoft.com/office/powerpoint/2010/main" val="224606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EC70B-753D-4849-8729-B809F49FE68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F109AA6-0892-4BE1-829E-D2BDBC0286F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B1B57E-F80C-49AD-90D1-657D0B5E07C2}"/>
              </a:ext>
            </a:extLst>
          </p:cNvPr>
          <p:cNvSpPr>
            <a:spLocks noGrp="1"/>
          </p:cNvSpPr>
          <p:nvPr>
            <p:ph type="dt" sz="half" idx="10"/>
          </p:nvPr>
        </p:nvSpPr>
        <p:spPr/>
        <p:txBody>
          <a:bodyPr/>
          <a:lstStyle/>
          <a:p>
            <a:fld id="{39CF1A78-991A-47E4-99FE-E9A7ED9C752D}" type="datetimeFigureOut">
              <a:rPr lang="en-US" smtClean="0"/>
              <a:t>9/13/2024</a:t>
            </a:fld>
            <a:endParaRPr lang="en-US"/>
          </a:p>
        </p:txBody>
      </p:sp>
      <p:sp>
        <p:nvSpPr>
          <p:cNvPr id="5" name="Footer Placeholder 4">
            <a:extLst>
              <a:ext uri="{FF2B5EF4-FFF2-40B4-BE49-F238E27FC236}">
                <a16:creationId xmlns:a16="http://schemas.microsoft.com/office/drawing/2014/main" id="{7CBB79E4-A434-40B4-AB0C-37067CE05C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5022B5-E193-4580-BC94-7C13E9FCEA8F}"/>
              </a:ext>
            </a:extLst>
          </p:cNvPr>
          <p:cNvSpPr>
            <a:spLocks noGrp="1"/>
          </p:cNvSpPr>
          <p:nvPr>
            <p:ph type="sldNum" sz="quarter" idx="12"/>
          </p:nvPr>
        </p:nvSpPr>
        <p:spPr/>
        <p:txBody>
          <a:bodyPr/>
          <a:lstStyle/>
          <a:p>
            <a:fld id="{1F36D57F-A6E9-416C-8D00-B1B6B2B6FD3C}" type="slidenum">
              <a:rPr lang="en-US" smtClean="0"/>
              <a:t>‹#›</a:t>
            </a:fld>
            <a:endParaRPr lang="en-US"/>
          </a:p>
        </p:txBody>
      </p:sp>
    </p:spTree>
    <p:extLst>
      <p:ext uri="{BB962C8B-B14F-4D97-AF65-F5344CB8AC3E}">
        <p14:creationId xmlns:p14="http://schemas.microsoft.com/office/powerpoint/2010/main" val="1999292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DA0BF0-5366-4A5F-8065-E44423C79EB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CF13A89-246B-4159-BAE9-259DFE4B00B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5CDD73-BAAF-48A6-AE0F-29ACBBF9CD99}"/>
              </a:ext>
            </a:extLst>
          </p:cNvPr>
          <p:cNvSpPr>
            <a:spLocks noGrp="1"/>
          </p:cNvSpPr>
          <p:nvPr>
            <p:ph type="dt" sz="half" idx="10"/>
          </p:nvPr>
        </p:nvSpPr>
        <p:spPr/>
        <p:txBody>
          <a:bodyPr/>
          <a:lstStyle/>
          <a:p>
            <a:fld id="{39CF1A78-991A-47E4-99FE-E9A7ED9C752D}" type="datetimeFigureOut">
              <a:rPr lang="en-US" smtClean="0"/>
              <a:t>9/13/2024</a:t>
            </a:fld>
            <a:endParaRPr lang="en-US"/>
          </a:p>
        </p:txBody>
      </p:sp>
      <p:sp>
        <p:nvSpPr>
          <p:cNvPr id="5" name="Footer Placeholder 4">
            <a:extLst>
              <a:ext uri="{FF2B5EF4-FFF2-40B4-BE49-F238E27FC236}">
                <a16:creationId xmlns:a16="http://schemas.microsoft.com/office/drawing/2014/main" id="{69DA9DD6-5E43-4603-BED0-094EDB266B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5CDF19-A27F-46D3-9906-F31CBB546A61}"/>
              </a:ext>
            </a:extLst>
          </p:cNvPr>
          <p:cNvSpPr>
            <a:spLocks noGrp="1"/>
          </p:cNvSpPr>
          <p:nvPr>
            <p:ph type="sldNum" sz="quarter" idx="12"/>
          </p:nvPr>
        </p:nvSpPr>
        <p:spPr/>
        <p:txBody>
          <a:bodyPr/>
          <a:lstStyle/>
          <a:p>
            <a:fld id="{1F36D57F-A6E9-416C-8D00-B1B6B2B6FD3C}" type="slidenum">
              <a:rPr lang="en-US" smtClean="0"/>
              <a:t>‹#›</a:t>
            </a:fld>
            <a:endParaRPr lang="en-US"/>
          </a:p>
        </p:txBody>
      </p:sp>
    </p:spTree>
    <p:extLst>
      <p:ext uri="{BB962C8B-B14F-4D97-AF65-F5344CB8AC3E}">
        <p14:creationId xmlns:p14="http://schemas.microsoft.com/office/powerpoint/2010/main" val="2546642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9E6FB-F375-446B-BD4D-B239E94414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BDCAE9-C057-417F-98CE-918140C3214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4AB11E-186D-45F7-8086-A61D65A195EE}"/>
              </a:ext>
            </a:extLst>
          </p:cNvPr>
          <p:cNvSpPr>
            <a:spLocks noGrp="1"/>
          </p:cNvSpPr>
          <p:nvPr>
            <p:ph type="dt" sz="half" idx="10"/>
          </p:nvPr>
        </p:nvSpPr>
        <p:spPr/>
        <p:txBody>
          <a:bodyPr/>
          <a:lstStyle/>
          <a:p>
            <a:fld id="{39CF1A78-991A-47E4-99FE-E9A7ED9C752D}" type="datetimeFigureOut">
              <a:rPr lang="en-US" smtClean="0"/>
              <a:t>9/13/2024</a:t>
            </a:fld>
            <a:endParaRPr lang="en-US"/>
          </a:p>
        </p:txBody>
      </p:sp>
      <p:sp>
        <p:nvSpPr>
          <p:cNvPr id="5" name="Footer Placeholder 4">
            <a:extLst>
              <a:ext uri="{FF2B5EF4-FFF2-40B4-BE49-F238E27FC236}">
                <a16:creationId xmlns:a16="http://schemas.microsoft.com/office/drawing/2014/main" id="{81D2418D-6EA9-4F00-B14E-9677D9D1CB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A8A0C9-9407-414A-8C9C-3DA97969B219}"/>
              </a:ext>
            </a:extLst>
          </p:cNvPr>
          <p:cNvSpPr>
            <a:spLocks noGrp="1"/>
          </p:cNvSpPr>
          <p:nvPr>
            <p:ph type="sldNum" sz="quarter" idx="12"/>
          </p:nvPr>
        </p:nvSpPr>
        <p:spPr/>
        <p:txBody>
          <a:bodyPr/>
          <a:lstStyle/>
          <a:p>
            <a:fld id="{1F36D57F-A6E9-416C-8D00-B1B6B2B6FD3C}" type="slidenum">
              <a:rPr lang="en-US" smtClean="0"/>
              <a:t>‹#›</a:t>
            </a:fld>
            <a:endParaRPr lang="en-US"/>
          </a:p>
        </p:txBody>
      </p:sp>
    </p:spTree>
    <p:extLst>
      <p:ext uri="{BB962C8B-B14F-4D97-AF65-F5344CB8AC3E}">
        <p14:creationId xmlns:p14="http://schemas.microsoft.com/office/powerpoint/2010/main" val="2472758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6CF96-2FE3-4AE5-9103-6EFBE330985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5C19593-D9FA-48D1-A1C7-A1A636C442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4F10173-92CD-42DD-B192-3943F8DCED41}"/>
              </a:ext>
            </a:extLst>
          </p:cNvPr>
          <p:cNvSpPr>
            <a:spLocks noGrp="1"/>
          </p:cNvSpPr>
          <p:nvPr>
            <p:ph type="dt" sz="half" idx="10"/>
          </p:nvPr>
        </p:nvSpPr>
        <p:spPr/>
        <p:txBody>
          <a:bodyPr/>
          <a:lstStyle/>
          <a:p>
            <a:fld id="{39CF1A78-991A-47E4-99FE-E9A7ED9C752D}" type="datetimeFigureOut">
              <a:rPr lang="en-US" smtClean="0"/>
              <a:t>9/13/2024</a:t>
            </a:fld>
            <a:endParaRPr lang="en-US"/>
          </a:p>
        </p:txBody>
      </p:sp>
      <p:sp>
        <p:nvSpPr>
          <p:cNvPr id="5" name="Footer Placeholder 4">
            <a:extLst>
              <a:ext uri="{FF2B5EF4-FFF2-40B4-BE49-F238E27FC236}">
                <a16:creationId xmlns:a16="http://schemas.microsoft.com/office/drawing/2014/main" id="{6BE5427B-80D1-42CF-83A5-5DAD37E334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34F86B-1333-4B56-BA5F-0750BD66CD8A}"/>
              </a:ext>
            </a:extLst>
          </p:cNvPr>
          <p:cNvSpPr>
            <a:spLocks noGrp="1"/>
          </p:cNvSpPr>
          <p:nvPr>
            <p:ph type="sldNum" sz="quarter" idx="12"/>
          </p:nvPr>
        </p:nvSpPr>
        <p:spPr/>
        <p:txBody>
          <a:bodyPr/>
          <a:lstStyle/>
          <a:p>
            <a:fld id="{1F36D57F-A6E9-416C-8D00-B1B6B2B6FD3C}" type="slidenum">
              <a:rPr lang="en-US" smtClean="0"/>
              <a:t>‹#›</a:t>
            </a:fld>
            <a:endParaRPr lang="en-US"/>
          </a:p>
        </p:txBody>
      </p:sp>
    </p:spTree>
    <p:extLst>
      <p:ext uri="{BB962C8B-B14F-4D97-AF65-F5344CB8AC3E}">
        <p14:creationId xmlns:p14="http://schemas.microsoft.com/office/powerpoint/2010/main" val="908259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BCFF7-B1B4-4843-85D9-E7785AD774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2333F2-890C-4EAD-9164-C0616DD5D10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0E12FBE-13C6-40D6-8390-AF6AB0772C3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E5573C-7743-4B9C-A9D2-282923D48A3F}"/>
              </a:ext>
            </a:extLst>
          </p:cNvPr>
          <p:cNvSpPr>
            <a:spLocks noGrp="1"/>
          </p:cNvSpPr>
          <p:nvPr>
            <p:ph type="dt" sz="half" idx="10"/>
          </p:nvPr>
        </p:nvSpPr>
        <p:spPr/>
        <p:txBody>
          <a:bodyPr/>
          <a:lstStyle/>
          <a:p>
            <a:fld id="{39CF1A78-991A-47E4-99FE-E9A7ED9C752D}" type="datetimeFigureOut">
              <a:rPr lang="en-US" smtClean="0"/>
              <a:t>9/13/2024</a:t>
            </a:fld>
            <a:endParaRPr lang="en-US"/>
          </a:p>
        </p:txBody>
      </p:sp>
      <p:sp>
        <p:nvSpPr>
          <p:cNvPr id="6" name="Footer Placeholder 5">
            <a:extLst>
              <a:ext uri="{FF2B5EF4-FFF2-40B4-BE49-F238E27FC236}">
                <a16:creationId xmlns:a16="http://schemas.microsoft.com/office/drawing/2014/main" id="{25E505BA-28ED-482F-8970-C02C081771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A24BA5-F111-4C78-89AF-B5538746B764}"/>
              </a:ext>
            </a:extLst>
          </p:cNvPr>
          <p:cNvSpPr>
            <a:spLocks noGrp="1"/>
          </p:cNvSpPr>
          <p:nvPr>
            <p:ph type="sldNum" sz="quarter" idx="12"/>
          </p:nvPr>
        </p:nvSpPr>
        <p:spPr/>
        <p:txBody>
          <a:bodyPr/>
          <a:lstStyle/>
          <a:p>
            <a:fld id="{1F36D57F-A6E9-416C-8D00-B1B6B2B6FD3C}" type="slidenum">
              <a:rPr lang="en-US" smtClean="0"/>
              <a:t>‹#›</a:t>
            </a:fld>
            <a:endParaRPr lang="en-US"/>
          </a:p>
        </p:txBody>
      </p:sp>
    </p:spTree>
    <p:extLst>
      <p:ext uri="{BB962C8B-B14F-4D97-AF65-F5344CB8AC3E}">
        <p14:creationId xmlns:p14="http://schemas.microsoft.com/office/powerpoint/2010/main" val="313584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89784-5487-48B5-9299-8DAAFDF699E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B32049D-62C9-4D7C-BB20-300D403233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D4A753F-53D7-4691-A886-93E49D5C03C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78D6A70-B1D0-47E6-935D-2D46357391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C41ABBB-AAFD-4427-8746-9B44E259D01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B40689-C80D-4458-8469-1EC27AF0D672}"/>
              </a:ext>
            </a:extLst>
          </p:cNvPr>
          <p:cNvSpPr>
            <a:spLocks noGrp="1"/>
          </p:cNvSpPr>
          <p:nvPr>
            <p:ph type="dt" sz="half" idx="10"/>
          </p:nvPr>
        </p:nvSpPr>
        <p:spPr/>
        <p:txBody>
          <a:bodyPr/>
          <a:lstStyle/>
          <a:p>
            <a:fld id="{39CF1A78-991A-47E4-99FE-E9A7ED9C752D}" type="datetimeFigureOut">
              <a:rPr lang="en-US" smtClean="0"/>
              <a:t>9/13/2024</a:t>
            </a:fld>
            <a:endParaRPr lang="en-US"/>
          </a:p>
        </p:txBody>
      </p:sp>
      <p:sp>
        <p:nvSpPr>
          <p:cNvPr id="8" name="Footer Placeholder 7">
            <a:extLst>
              <a:ext uri="{FF2B5EF4-FFF2-40B4-BE49-F238E27FC236}">
                <a16:creationId xmlns:a16="http://schemas.microsoft.com/office/drawing/2014/main" id="{0CA01FA5-EF7C-47A7-A27D-2716FC76A15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E6DBD26-2F54-4955-A21E-9696EA73EB91}"/>
              </a:ext>
            </a:extLst>
          </p:cNvPr>
          <p:cNvSpPr>
            <a:spLocks noGrp="1"/>
          </p:cNvSpPr>
          <p:nvPr>
            <p:ph type="sldNum" sz="quarter" idx="12"/>
          </p:nvPr>
        </p:nvSpPr>
        <p:spPr/>
        <p:txBody>
          <a:bodyPr/>
          <a:lstStyle/>
          <a:p>
            <a:fld id="{1F36D57F-A6E9-416C-8D00-B1B6B2B6FD3C}" type="slidenum">
              <a:rPr lang="en-US" smtClean="0"/>
              <a:t>‹#›</a:t>
            </a:fld>
            <a:endParaRPr lang="en-US"/>
          </a:p>
        </p:txBody>
      </p:sp>
    </p:spTree>
    <p:extLst>
      <p:ext uri="{BB962C8B-B14F-4D97-AF65-F5344CB8AC3E}">
        <p14:creationId xmlns:p14="http://schemas.microsoft.com/office/powerpoint/2010/main" val="2405846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8EC04-E3D4-423B-90D6-E6F824DC69C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9DE488A-0217-471A-A5B6-5CBBE3D8DEEB}"/>
              </a:ext>
            </a:extLst>
          </p:cNvPr>
          <p:cNvSpPr>
            <a:spLocks noGrp="1"/>
          </p:cNvSpPr>
          <p:nvPr>
            <p:ph type="dt" sz="half" idx="10"/>
          </p:nvPr>
        </p:nvSpPr>
        <p:spPr/>
        <p:txBody>
          <a:bodyPr/>
          <a:lstStyle/>
          <a:p>
            <a:fld id="{39CF1A78-991A-47E4-99FE-E9A7ED9C752D}" type="datetimeFigureOut">
              <a:rPr lang="en-US" smtClean="0"/>
              <a:t>9/13/2024</a:t>
            </a:fld>
            <a:endParaRPr lang="en-US"/>
          </a:p>
        </p:txBody>
      </p:sp>
      <p:sp>
        <p:nvSpPr>
          <p:cNvPr id="4" name="Footer Placeholder 3">
            <a:extLst>
              <a:ext uri="{FF2B5EF4-FFF2-40B4-BE49-F238E27FC236}">
                <a16:creationId xmlns:a16="http://schemas.microsoft.com/office/drawing/2014/main" id="{4B895BD3-C284-4FCB-B935-F172FF2A987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CEB962B-06E2-4A08-A97E-3CD67A79EE2E}"/>
              </a:ext>
            </a:extLst>
          </p:cNvPr>
          <p:cNvSpPr>
            <a:spLocks noGrp="1"/>
          </p:cNvSpPr>
          <p:nvPr>
            <p:ph type="sldNum" sz="quarter" idx="12"/>
          </p:nvPr>
        </p:nvSpPr>
        <p:spPr/>
        <p:txBody>
          <a:bodyPr/>
          <a:lstStyle/>
          <a:p>
            <a:fld id="{1F36D57F-A6E9-416C-8D00-B1B6B2B6FD3C}" type="slidenum">
              <a:rPr lang="en-US" smtClean="0"/>
              <a:t>‹#›</a:t>
            </a:fld>
            <a:endParaRPr lang="en-US"/>
          </a:p>
        </p:txBody>
      </p:sp>
    </p:spTree>
    <p:extLst>
      <p:ext uri="{BB962C8B-B14F-4D97-AF65-F5344CB8AC3E}">
        <p14:creationId xmlns:p14="http://schemas.microsoft.com/office/powerpoint/2010/main" val="2468215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41B0A6-C27E-4ECA-861A-8F4C72ED60A4}"/>
              </a:ext>
            </a:extLst>
          </p:cNvPr>
          <p:cNvSpPr>
            <a:spLocks noGrp="1"/>
          </p:cNvSpPr>
          <p:nvPr>
            <p:ph type="dt" sz="half" idx="10"/>
          </p:nvPr>
        </p:nvSpPr>
        <p:spPr/>
        <p:txBody>
          <a:bodyPr/>
          <a:lstStyle/>
          <a:p>
            <a:fld id="{39CF1A78-991A-47E4-99FE-E9A7ED9C752D}" type="datetimeFigureOut">
              <a:rPr lang="en-US" smtClean="0"/>
              <a:t>9/13/2024</a:t>
            </a:fld>
            <a:endParaRPr lang="en-US"/>
          </a:p>
        </p:txBody>
      </p:sp>
      <p:sp>
        <p:nvSpPr>
          <p:cNvPr id="3" name="Footer Placeholder 2">
            <a:extLst>
              <a:ext uri="{FF2B5EF4-FFF2-40B4-BE49-F238E27FC236}">
                <a16:creationId xmlns:a16="http://schemas.microsoft.com/office/drawing/2014/main" id="{0BFD1CCA-5169-4F46-AC8D-AD7DC1CE825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E7145C5-3CBE-43D2-A10B-292D547B1F09}"/>
              </a:ext>
            </a:extLst>
          </p:cNvPr>
          <p:cNvSpPr>
            <a:spLocks noGrp="1"/>
          </p:cNvSpPr>
          <p:nvPr>
            <p:ph type="sldNum" sz="quarter" idx="12"/>
          </p:nvPr>
        </p:nvSpPr>
        <p:spPr/>
        <p:txBody>
          <a:bodyPr/>
          <a:lstStyle/>
          <a:p>
            <a:fld id="{1F36D57F-A6E9-416C-8D00-B1B6B2B6FD3C}" type="slidenum">
              <a:rPr lang="en-US" smtClean="0"/>
              <a:t>‹#›</a:t>
            </a:fld>
            <a:endParaRPr lang="en-US"/>
          </a:p>
        </p:txBody>
      </p:sp>
    </p:spTree>
    <p:extLst>
      <p:ext uri="{BB962C8B-B14F-4D97-AF65-F5344CB8AC3E}">
        <p14:creationId xmlns:p14="http://schemas.microsoft.com/office/powerpoint/2010/main" val="2217501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35870-577F-4AAB-BB33-4EBEE865B8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E478568-3B68-4A5D-9BE7-C8009852E0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1079DE4-C4FE-4799-8793-9C55132687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9BD2871-6E46-4E1E-99DD-7FE7D02B85FC}"/>
              </a:ext>
            </a:extLst>
          </p:cNvPr>
          <p:cNvSpPr>
            <a:spLocks noGrp="1"/>
          </p:cNvSpPr>
          <p:nvPr>
            <p:ph type="dt" sz="half" idx="10"/>
          </p:nvPr>
        </p:nvSpPr>
        <p:spPr/>
        <p:txBody>
          <a:bodyPr/>
          <a:lstStyle/>
          <a:p>
            <a:fld id="{39CF1A78-991A-47E4-99FE-E9A7ED9C752D}" type="datetimeFigureOut">
              <a:rPr lang="en-US" smtClean="0"/>
              <a:t>9/13/2024</a:t>
            </a:fld>
            <a:endParaRPr lang="en-US"/>
          </a:p>
        </p:txBody>
      </p:sp>
      <p:sp>
        <p:nvSpPr>
          <p:cNvPr id="6" name="Footer Placeholder 5">
            <a:extLst>
              <a:ext uri="{FF2B5EF4-FFF2-40B4-BE49-F238E27FC236}">
                <a16:creationId xmlns:a16="http://schemas.microsoft.com/office/drawing/2014/main" id="{9EFE1FC5-12D7-4E05-9709-D9356A2455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9BF304-049C-412F-962A-282923748777}"/>
              </a:ext>
            </a:extLst>
          </p:cNvPr>
          <p:cNvSpPr>
            <a:spLocks noGrp="1"/>
          </p:cNvSpPr>
          <p:nvPr>
            <p:ph type="sldNum" sz="quarter" idx="12"/>
          </p:nvPr>
        </p:nvSpPr>
        <p:spPr/>
        <p:txBody>
          <a:bodyPr/>
          <a:lstStyle/>
          <a:p>
            <a:fld id="{1F36D57F-A6E9-416C-8D00-B1B6B2B6FD3C}" type="slidenum">
              <a:rPr lang="en-US" smtClean="0"/>
              <a:t>‹#›</a:t>
            </a:fld>
            <a:endParaRPr lang="en-US"/>
          </a:p>
        </p:txBody>
      </p:sp>
    </p:spTree>
    <p:extLst>
      <p:ext uri="{BB962C8B-B14F-4D97-AF65-F5344CB8AC3E}">
        <p14:creationId xmlns:p14="http://schemas.microsoft.com/office/powerpoint/2010/main" val="2548533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4E9E5-A909-43B3-8D4E-1F34446CFF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0AF79F4-8DAC-4790-A1B0-A29966A5C5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C95D8C6-9920-4B41-BDF1-348A6ABC1A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3BDD0B4-CCC5-470C-B112-2A7A068BEC0E}"/>
              </a:ext>
            </a:extLst>
          </p:cNvPr>
          <p:cNvSpPr>
            <a:spLocks noGrp="1"/>
          </p:cNvSpPr>
          <p:nvPr>
            <p:ph type="dt" sz="half" idx="10"/>
          </p:nvPr>
        </p:nvSpPr>
        <p:spPr/>
        <p:txBody>
          <a:bodyPr/>
          <a:lstStyle/>
          <a:p>
            <a:fld id="{39CF1A78-991A-47E4-99FE-E9A7ED9C752D}" type="datetimeFigureOut">
              <a:rPr lang="en-US" smtClean="0"/>
              <a:t>9/13/2024</a:t>
            </a:fld>
            <a:endParaRPr lang="en-US"/>
          </a:p>
        </p:txBody>
      </p:sp>
      <p:sp>
        <p:nvSpPr>
          <p:cNvPr id="6" name="Footer Placeholder 5">
            <a:extLst>
              <a:ext uri="{FF2B5EF4-FFF2-40B4-BE49-F238E27FC236}">
                <a16:creationId xmlns:a16="http://schemas.microsoft.com/office/drawing/2014/main" id="{3D314AC8-A929-4868-9DD9-60431D09E0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4F53B7-C4FD-4178-88B9-704AEF2E5A57}"/>
              </a:ext>
            </a:extLst>
          </p:cNvPr>
          <p:cNvSpPr>
            <a:spLocks noGrp="1"/>
          </p:cNvSpPr>
          <p:nvPr>
            <p:ph type="sldNum" sz="quarter" idx="12"/>
          </p:nvPr>
        </p:nvSpPr>
        <p:spPr/>
        <p:txBody>
          <a:bodyPr/>
          <a:lstStyle/>
          <a:p>
            <a:fld id="{1F36D57F-A6E9-416C-8D00-B1B6B2B6FD3C}" type="slidenum">
              <a:rPr lang="en-US" smtClean="0"/>
              <a:t>‹#›</a:t>
            </a:fld>
            <a:endParaRPr lang="en-US"/>
          </a:p>
        </p:txBody>
      </p:sp>
    </p:spTree>
    <p:extLst>
      <p:ext uri="{BB962C8B-B14F-4D97-AF65-F5344CB8AC3E}">
        <p14:creationId xmlns:p14="http://schemas.microsoft.com/office/powerpoint/2010/main" val="4271145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5C7331-01DC-4C0E-B00A-DDB6D717F7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09349A7-2286-40BA-8CC9-D065811EB9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CDC4D2-1F87-4FF7-BD4D-952254776B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CF1A78-991A-47E4-99FE-E9A7ED9C752D}" type="datetimeFigureOut">
              <a:rPr lang="en-US" smtClean="0"/>
              <a:t>9/13/2024</a:t>
            </a:fld>
            <a:endParaRPr lang="en-US"/>
          </a:p>
        </p:txBody>
      </p:sp>
      <p:sp>
        <p:nvSpPr>
          <p:cNvPr id="5" name="Footer Placeholder 4">
            <a:extLst>
              <a:ext uri="{FF2B5EF4-FFF2-40B4-BE49-F238E27FC236}">
                <a16:creationId xmlns:a16="http://schemas.microsoft.com/office/drawing/2014/main" id="{1427277B-CAF9-4FDD-A1F6-80BD816AFC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F3280E1-CD9F-4448-97E5-1BD61BD4EC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36D57F-A6E9-416C-8D00-B1B6B2B6FD3C}" type="slidenum">
              <a:rPr lang="en-US" smtClean="0"/>
              <a:t>‹#›</a:t>
            </a:fld>
            <a:endParaRPr lang="en-US"/>
          </a:p>
        </p:txBody>
      </p:sp>
    </p:spTree>
    <p:extLst>
      <p:ext uri="{BB962C8B-B14F-4D97-AF65-F5344CB8AC3E}">
        <p14:creationId xmlns:p14="http://schemas.microsoft.com/office/powerpoint/2010/main" val="1197818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ideo" Target="https://www.youtube.com/embed/4JYyHa03x-U?si=NXlvw_Eud1TgKKes" TargetMode="External"/><Relationship Id="rId5" Type="http://schemas.openxmlformats.org/officeDocument/2006/relationships/image" Target="../media/image4.png"/><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secure.ethicspoint.com/domain/media/en/gui/19681/index.html"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ideo" Target="https://www.youtube.com/embed/raDPcy9tkLg?si=4eDL7KIndMtZklpf" TargetMode="External"/><Relationship Id="rId5" Type="http://schemas.openxmlformats.org/officeDocument/2006/relationships/image" Target="../media/image4.pn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2">
            <a:extLst>
              <a:ext uri="{FF2B5EF4-FFF2-40B4-BE49-F238E27FC236}">
                <a16:creationId xmlns:a16="http://schemas.microsoft.com/office/drawing/2014/main" id="{542AA355-43B5-124A-B770-7A25B2730A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3">
            <a:extLst>
              <a:ext uri="{FF2B5EF4-FFF2-40B4-BE49-F238E27FC236}">
                <a16:creationId xmlns:a16="http://schemas.microsoft.com/office/drawing/2014/main" id="{DB6C7806-E48C-A74A-9141-FD7209DD9F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06B6808-67A6-4291-929B-D4676D5D7E79}"/>
              </a:ext>
            </a:extLst>
          </p:cNvPr>
          <p:cNvSpPr txBox="1"/>
          <p:nvPr/>
        </p:nvSpPr>
        <p:spPr>
          <a:xfrm>
            <a:off x="2187388" y="4939553"/>
            <a:ext cx="8139953" cy="954107"/>
          </a:xfrm>
          <a:prstGeom prst="rect">
            <a:avLst/>
          </a:prstGeom>
          <a:noFill/>
        </p:spPr>
        <p:txBody>
          <a:bodyPr wrap="square" rtlCol="0">
            <a:spAutoFit/>
          </a:bodyPr>
          <a:lstStyle/>
          <a:p>
            <a:pPr algn="ctr"/>
            <a:r>
              <a:rPr lang="en-US" sz="2800" b="1" dirty="0">
                <a:solidFill>
                  <a:srgbClr val="FFFF00"/>
                </a:solidFill>
              </a:rPr>
              <a:t>Organization Leadership</a:t>
            </a:r>
          </a:p>
          <a:p>
            <a:pPr algn="ctr"/>
            <a:r>
              <a:rPr lang="en-US" sz="2800" b="1">
                <a:solidFill>
                  <a:srgbClr val="FFFF00"/>
                </a:solidFill>
              </a:rPr>
              <a:t>2024-2025</a:t>
            </a:r>
            <a:endParaRPr lang="en-US" sz="2800" b="1" dirty="0">
              <a:solidFill>
                <a:srgbClr val="FFFF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C79E74EA-B521-7447-B1CC-A121AEE1FD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80A6F764-3CC7-40A5-979E-8BF8EDC17F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862"/>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a:extLst>
              <a:ext uri="{FF2B5EF4-FFF2-40B4-BE49-F238E27FC236}">
                <a16:creationId xmlns:a16="http://schemas.microsoft.com/office/drawing/2014/main" id="{B9D7261F-1C9F-48FB-B463-EBE1A4A901ED}"/>
              </a:ext>
            </a:extLst>
          </p:cNvPr>
          <p:cNvSpPr>
            <a:spLocks noGrp="1"/>
          </p:cNvSpPr>
          <p:nvPr>
            <p:ph type="title"/>
          </p:nvPr>
        </p:nvSpPr>
        <p:spPr>
          <a:xfrm>
            <a:off x="2799556" y="979487"/>
            <a:ext cx="6592887" cy="1044575"/>
          </a:xfrm>
        </p:spPr>
        <p:txBody>
          <a:bodyPr>
            <a:normAutofit/>
          </a:bodyPr>
          <a:lstStyle/>
          <a:p>
            <a:pPr algn="ctr"/>
            <a:r>
              <a:rPr lang="en-US" sz="4000" dirty="0">
                <a:solidFill>
                  <a:srgbClr val="002060"/>
                </a:solidFill>
                <a:latin typeface="+mn-lt"/>
                <a:cs typeface="Times New Roman" panose="02020603050405020304" pitchFamily="18" charset="0"/>
              </a:rPr>
              <a:t>What Consent Sounds Like</a:t>
            </a:r>
          </a:p>
        </p:txBody>
      </p:sp>
      <p:sp>
        <p:nvSpPr>
          <p:cNvPr id="11" name="Content Placeholder 2">
            <a:extLst>
              <a:ext uri="{FF2B5EF4-FFF2-40B4-BE49-F238E27FC236}">
                <a16:creationId xmlns:a16="http://schemas.microsoft.com/office/drawing/2014/main" id="{92874531-4687-4027-83E1-4D0A54C56831}"/>
              </a:ext>
            </a:extLst>
          </p:cNvPr>
          <p:cNvSpPr>
            <a:spLocks noGrp="1"/>
          </p:cNvSpPr>
          <p:nvPr>
            <p:ph sz="half" idx="1"/>
          </p:nvPr>
        </p:nvSpPr>
        <p:spPr>
          <a:xfrm>
            <a:off x="1190656" y="1965265"/>
            <a:ext cx="4038600" cy="4876800"/>
          </a:xfrm>
        </p:spPr>
        <p:txBody>
          <a:bodyPr>
            <a:normAutofit fontScale="70000" lnSpcReduction="20000"/>
          </a:bodyPr>
          <a:lstStyle/>
          <a:p>
            <a:pPr marL="0" indent="0">
              <a:buNone/>
            </a:pPr>
            <a:r>
              <a:rPr lang="en-US" dirty="0">
                <a:solidFill>
                  <a:srgbClr val="002060"/>
                </a:solidFill>
              </a:rPr>
              <a:t>Starting the conversation…</a:t>
            </a:r>
          </a:p>
          <a:p>
            <a:r>
              <a:rPr lang="en-US" dirty="0">
                <a:solidFill>
                  <a:srgbClr val="002060"/>
                </a:solidFill>
              </a:rPr>
              <a:t>What are you into?</a:t>
            </a:r>
          </a:p>
          <a:p>
            <a:r>
              <a:rPr lang="en-US" dirty="0">
                <a:solidFill>
                  <a:srgbClr val="002060"/>
                </a:solidFill>
              </a:rPr>
              <a:t>I’m really enjoying our time together, do you mind if I…?</a:t>
            </a:r>
          </a:p>
          <a:p>
            <a:r>
              <a:rPr lang="en-US" dirty="0">
                <a:solidFill>
                  <a:srgbClr val="002060"/>
                </a:solidFill>
              </a:rPr>
              <a:t>Do you want to…?</a:t>
            </a:r>
          </a:p>
          <a:p>
            <a:r>
              <a:rPr lang="en-US" i="1" dirty="0">
                <a:solidFill>
                  <a:srgbClr val="002060"/>
                </a:solidFill>
              </a:rPr>
              <a:t>Raise your hand if you </a:t>
            </a:r>
            <a:r>
              <a:rPr lang="en-US" i="1" dirty="0" err="1">
                <a:solidFill>
                  <a:srgbClr val="002060"/>
                </a:solidFill>
              </a:rPr>
              <a:t>wanna</a:t>
            </a:r>
            <a:r>
              <a:rPr lang="en-US" i="1" dirty="0">
                <a:solidFill>
                  <a:srgbClr val="002060"/>
                </a:solidFill>
              </a:rPr>
              <a:t> go have sex!”</a:t>
            </a:r>
          </a:p>
          <a:p>
            <a:r>
              <a:rPr lang="en-US" i="1" dirty="0">
                <a:solidFill>
                  <a:srgbClr val="002060"/>
                </a:solidFill>
              </a:rPr>
              <a:t>“Where do you want to be touched?” </a:t>
            </a:r>
            <a:endParaRPr lang="en-US" dirty="0">
              <a:solidFill>
                <a:srgbClr val="002060"/>
              </a:solidFill>
            </a:endParaRPr>
          </a:p>
          <a:p>
            <a:r>
              <a:rPr lang="en-US" i="1" dirty="0">
                <a:solidFill>
                  <a:srgbClr val="002060"/>
                </a:solidFill>
              </a:rPr>
              <a:t>“How can I make you feel good?” </a:t>
            </a:r>
            <a:endParaRPr lang="en-US" dirty="0">
              <a:solidFill>
                <a:srgbClr val="002060"/>
              </a:solidFill>
            </a:endParaRPr>
          </a:p>
          <a:p>
            <a:r>
              <a:rPr lang="en-US" i="1" dirty="0">
                <a:solidFill>
                  <a:srgbClr val="002060"/>
                </a:solidFill>
              </a:rPr>
              <a:t>“What do you want to do together tonight?”</a:t>
            </a:r>
            <a:endParaRPr lang="en-US" dirty="0">
              <a:solidFill>
                <a:srgbClr val="002060"/>
              </a:solidFill>
            </a:endParaRPr>
          </a:p>
          <a:p>
            <a:r>
              <a:rPr lang="en-US" i="1" dirty="0">
                <a:solidFill>
                  <a:srgbClr val="002060"/>
                </a:solidFill>
              </a:rPr>
              <a:t>“What words do you like to hear about yourself and your body?”</a:t>
            </a:r>
            <a:endParaRPr lang="en-US" dirty="0">
              <a:solidFill>
                <a:srgbClr val="002060"/>
              </a:solidFill>
            </a:endParaRPr>
          </a:p>
          <a:p>
            <a:r>
              <a:rPr lang="en-US" i="1" dirty="0">
                <a:solidFill>
                  <a:srgbClr val="002060"/>
                </a:solidFill>
              </a:rPr>
              <a:t>“What do you like in bed?”</a:t>
            </a:r>
            <a:endParaRPr lang="en-US" dirty="0">
              <a:solidFill>
                <a:srgbClr val="002060"/>
              </a:solidFill>
            </a:endParaRPr>
          </a:p>
          <a:p>
            <a:endParaRPr lang="en-US" dirty="0"/>
          </a:p>
        </p:txBody>
      </p:sp>
      <p:sp>
        <p:nvSpPr>
          <p:cNvPr id="12" name="Content Placeholder 3">
            <a:extLst>
              <a:ext uri="{FF2B5EF4-FFF2-40B4-BE49-F238E27FC236}">
                <a16:creationId xmlns:a16="http://schemas.microsoft.com/office/drawing/2014/main" id="{8FFBF444-EA90-40D8-9842-E09732D90D67}"/>
              </a:ext>
            </a:extLst>
          </p:cNvPr>
          <p:cNvSpPr txBox="1">
            <a:spLocks/>
          </p:cNvSpPr>
          <p:nvPr/>
        </p:nvSpPr>
        <p:spPr>
          <a:xfrm>
            <a:off x="7033169" y="1965265"/>
            <a:ext cx="3028552" cy="4219575"/>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i="1" dirty="0">
                <a:solidFill>
                  <a:srgbClr val="002060"/>
                </a:solidFill>
              </a:rPr>
              <a:t>Saying No to one thing…</a:t>
            </a:r>
          </a:p>
          <a:p>
            <a:r>
              <a:rPr lang="en-US" i="1" dirty="0">
                <a:solidFill>
                  <a:srgbClr val="002060"/>
                </a:solidFill>
              </a:rPr>
              <a:t>Ooh that’s a three-month-in level thing for me… </a:t>
            </a:r>
            <a:endParaRPr lang="en-US" dirty="0">
              <a:solidFill>
                <a:srgbClr val="002060"/>
              </a:solidFill>
            </a:endParaRPr>
          </a:p>
          <a:p>
            <a:r>
              <a:rPr lang="en-US" i="1" dirty="0">
                <a:solidFill>
                  <a:srgbClr val="002060"/>
                </a:solidFill>
              </a:rPr>
              <a:t>I’m not really feeling that, but maybe we can do this? </a:t>
            </a:r>
            <a:endParaRPr lang="en-US" dirty="0">
              <a:solidFill>
                <a:srgbClr val="002060"/>
              </a:solidFill>
            </a:endParaRPr>
          </a:p>
          <a:p>
            <a:r>
              <a:rPr lang="en-US" i="1" dirty="0">
                <a:solidFill>
                  <a:srgbClr val="002060"/>
                </a:solidFill>
              </a:rPr>
              <a:t>Hang on, I want to take a break for a second. </a:t>
            </a:r>
            <a:endParaRPr lang="en-US" dirty="0">
              <a:solidFill>
                <a:srgbClr val="002060"/>
              </a:solidFill>
            </a:endParaRPr>
          </a:p>
          <a:p>
            <a:r>
              <a:rPr lang="en-US" i="1" dirty="0">
                <a:solidFill>
                  <a:srgbClr val="002060"/>
                </a:solidFill>
              </a:rPr>
              <a:t>I’m really not into that, but I do like…</a:t>
            </a:r>
            <a:endParaRPr lang="en-US" dirty="0">
              <a:solidFill>
                <a:srgbClr val="002060"/>
              </a:solidFill>
            </a:endParaRPr>
          </a:p>
          <a:p>
            <a:r>
              <a:rPr lang="en-US" i="1" dirty="0">
                <a:solidFill>
                  <a:srgbClr val="002060"/>
                </a:solidFill>
              </a:rPr>
              <a:t>That makes me uncomfortable, but what if we… </a:t>
            </a:r>
            <a:endParaRPr lang="en-US" dirty="0">
              <a:solidFill>
                <a:srgbClr val="002060"/>
              </a:solidFill>
            </a:endParaRPr>
          </a:p>
          <a:p>
            <a:endParaRPr lang="en-US" dirty="0"/>
          </a:p>
        </p:txBody>
      </p:sp>
      <p:sp>
        <p:nvSpPr>
          <p:cNvPr id="13" name="Rectangle 12">
            <a:extLst>
              <a:ext uri="{FF2B5EF4-FFF2-40B4-BE49-F238E27FC236}">
                <a16:creationId xmlns:a16="http://schemas.microsoft.com/office/drawing/2014/main" id="{E10F3EF2-B359-4CAE-A64A-38BCFE0680F8}"/>
              </a:ext>
            </a:extLst>
          </p:cNvPr>
          <p:cNvSpPr/>
          <p:nvPr/>
        </p:nvSpPr>
        <p:spPr>
          <a:xfrm>
            <a:off x="7293634" y="5997728"/>
            <a:ext cx="4572000" cy="276999"/>
          </a:xfrm>
          <a:prstGeom prst="rect">
            <a:avLst/>
          </a:prstGeom>
        </p:spPr>
        <p:txBody>
          <a:bodyPr>
            <a:spAutoFit/>
          </a:bodyPr>
          <a:lstStyle/>
          <a:p>
            <a:r>
              <a:rPr lang="en-US" sz="1200" dirty="0">
                <a:solidFill>
                  <a:srgbClr val="002060"/>
                </a:solidFill>
              </a:rPr>
              <a:t>http://thesaltcollective.org/make-consent-sexy/</a:t>
            </a:r>
          </a:p>
        </p:txBody>
      </p:sp>
    </p:spTree>
    <p:extLst>
      <p:ext uri="{BB962C8B-B14F-4D97-AF65-F5344CB8AC3E}">
        <p14:creationId xmlns:p14="http://schemas.microsoft.com/office/powerpoint/2010/main" val="3439440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C79E74EA-B521-7447-B1CC-A121AEE1FD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a:extLst>
              <a:ext uri="{FF2B5EF4-FFF2-40B4-BE49-F238E27FC236}">
                <a16:creationId xmlns:a16="http://schemas.microsoft.com/office/drawing/2014/main" id="{F0A407E5-E3E9-4C2F-A1F5-8A81E14B46CE}"/>
              </a:ext>
            </a:extLst>
          </p:cNvPr>
          <p:cNvSpPr txBox="1">
            <a:spLocks/>
          </p:cNvSpPr>
          <p:nvPr/>
        </p:nvSpPr>
        <p:spPr>
          <a:xfrm>
            <a:off x="4762979" y="1003600"/>
            <a:ext cx="8957756" cy="10445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002060"/>
                </a:solidFill>
              </a:rPr>
              <a:t>Scenario </a:t>
            </a:r>
          </a:p>
        </p:txBody>
      </p:sp>
      <p:sp>
        <p:nvSpPr>
          <p:cNvPr id="5" name="Rectangle 4">
            <a:extLst>
              <a:ext uri="{FF2B5EF4-FFF2-40B4-BE49-F238E27FC236}">
                <a16:creationId xmlns:a16="http://schemas.microsoft.com/office/drawing/2014/main" id="{170CB428-7A34-4195-A288-8CE671A886C6}"/>
              </a:ext>
            </a:extLst>
          </p:cNvPr>
          <p:cNvSpPr/>
          <p:nvPr/>
        </p:nvSpPr>
        <p:spPr>
          <a:xfrm>
            <a:off x="476986" y="3051775"/>
            <a:ext cx="11715014" cy="2554545"/>
          </a:xfrm>
          <a:prstGeom prst="rect">
            <a:avLst/>
          </a:prstGeom>
        </p:spPr>
        <p:txBody>
          <a:bodyPr wrap="square">
            <a:spAutoFit/>
          </a:bodyPr>
          <a:lstStyle/>
          <a:p>
            <a:r>
              <a:rPr lang="en-US" sz="3200" dirty="0">
                <a:solidFill>
                  <a:srgbClr val="002060"/>
                </a:solidFill>
              </a:rPr>
              <a:t>A is in the locker room with B.</a:t>
            </a:r>
          </a:p>
          <a:p>
            <a:r>
              <a:rPr lang="en-US" sz="3200" dirty="0">
                <a:solidFill>
                  <a:srgbClr val="002060"/>
                </a:solidFill>
              </a:rPr>
              <a:t>A asks B if they want to see something on their phone.</a:t>
            </a:r>
          </a:p>
          <a:p>
            <a:r>
              <a:rPr lang="en-US" sz="3200" dirty="0">
                <a:solidFill>
                  <a:srgbClr val="002060"/>
                </a:solidFill>
              </a:rPr>
              <a:t>A shows B a naked picture of someone they went out with.</a:t>
            </a:r>
          </a:p>
          <a:p>
            <a:r>
              <a:rPr lang="en-US" sz="3200" dirty="0">
                <a:solidFill>
                  <a:srgbClr val="002060"/>
                </a:solidFill>
              </a:rPr>
              <a:t>A mentions they took the picture during a sexual encounter.  </a:t>
            </a:r>
          </a:p>
          <a:p>
            <a:r>
              <a:rPr lang="en-US" sz="3200" dirty="0">
                <a:solidFill>
                  <a:srgbClr val="002060"/>
                </a:solidFill>
              </a:rPr>
              <a:t>B asks A for the picture and A share’s the picture.</a:t>
            </a:r>
          </a:p>
        </p:txBody>
      </p:sp>
    </p:spTree>
    <p:extLst>
      <p:ext uri="{BB962C8B-B14F-4D97-AF65-F5344CB8AC3E}">
        <p14:creationId xmlns:p14="http://schemas.microsoft.com/office/powerpoint/2010/main" val="1286284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C79E74EA-B521-7447-B1CC-A121AEE1FD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80A6F764-3CC7-40A5-979E-8BF8EDC17F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a:extLst>
              <a:ext uri="{FF2B5EF4-FFF2-40B4-BE49-F238E27FC236}">
                <a16:creationId xmlns:a16="http://schemas.microsoft.com/office/drawing/2014/main" id="{B9D7261F-1C9F-48FB-B463-EBE1A4A901ED}"/>
              </a:ext>
            </a:extLst>
          </p:cNvPr>
          <p:cNvSpPr>
            <a:spLocks noGrp="1"/>
          </p:cNvSpPr>
          <p:nvPr>
            <p:ph type="title"/>
          </p:nvPr>
        </p:nvSpPr>
        <p:spPr>
          <a:xfrm>
            <a:off x="2799556" y="979487"/>
            <a:ext cx="6592887" cy="1044575"/>
          </a:xfrm>
        </p:spPr>
        <p:txBody>
          <a:bodyPr>
            <a:normAutofit/>
          </a:bodyPr>
          <a:lstStyle/>
          <a:p>
            <a:pPr algn="ctr"/>
            <a:r>
              <a:rPr lang="en-US" sz="4000" dirty="0">
                <a:solidFill>
                  <a:srgbClr val="002060"/>
                </a:solidFill>
                <a:latin typeface="+mn-lt"/>
                <a:cs typeface="Times New Roman" panose="02020603050405020304" pitchFamily="18" charset="0"/>
              </a:rPr>
              <a:t>Alcohol and Consent</a:t>
            </a:r>
          </a:p>
        </p:txBody>
      </p:sp>
      <p:sp>
        <p:nvSpPr>
          <p:cNvPr id="9" name="Content Placeholder 2">
            <a:extLst>
              <a:ext uri="{FF2B5EF4-FFF2-40B4-BE49-F238E27FC236}">
                <a16:creationId xmlns:a16="http://schemas.microsoft.com/office/drawing/2014/main" id="{B339A774-709A-451B-82F7-8B67DA587511}"/>
              </a:ext>
            </a:extLst>
          </p:cNvPr>
          <p:cNvSpPr>
            <a:spLocks noGrp="1"/>
          </p:cNvSpPr>
          <p:nvPr>
            <p:ph idx="1"/>
          </p:nvPr>
        </p:nvSpPr>
        <p:spPr bwMode="auto">
          <a:xfrm>
            <a:off x="838200" y="2209899"/>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2400" u="sng" dirty="0">
                <a:solidFill>
                  <a:srgbClr val="002060"/>
                </a:solidFill>
                <a:cs typeface="Times New Roman" panose="02020603050405020304" pitchFamily="18" charset="0"/>
              </a:rPr>
              <a:t>Incapacity</a:t>
            </a:r>
            <a:r>
              <a:rPr lang="en-US" sz="2400" dirty="0">
                <a:solidFill>
                  <a:srgbClr val="002060"/>
                </a:solidFill>
                <a:cs typeface="Times New Roman" panose="02020603050405020304" pitchFamily="18" charset="0"/>
              </a:rPr>
              <a:t> - A state in which a person, due to a disability, the use of alcohol or drugs, being asleep, or for any other reason, is not capable of making rational decisions about consent to sexual activity and recognizing the consequences of their decision. </a:t>
            </a:r>
          </a:p>
        </p:txBody>
      </p:sp>
      <p:sp>
        <p:nvSpPr>
          <p:cNvPr id="10" name="Content Placeholder 3">
            <a:extLst>
              <a:ext uri="{FF2B5EF4-FFF2-40B4-BE49-F238E27FC236}">
                <a16:creationId xmlns:a16="http://schemas.microsoft.com/office/drawing/2014/main" id="{51DB3FE8-94AB-40A0-9749-5E255F7296B2}"/>
              </a:ext>
            </a:extLst>
          </p:cNvPr>
          <p:cNvSpPr>
            <a:spLocks noGrp="1"/>
          </p:cNvSpPr>
          <p:nvPr/>
        </p:nvSpPr>
        <p:spPr bwMode="auto">
          <a:xfrm>
            <a:off x="2227060" y="3720868"/>
            <a:ext cx="7528955" cy="1581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2"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2000" dirty="0">
                <a:solidFill>
                  <a:srgbClr val="002060"/>
                </a:solidFill>
                <a:cs typeface="Times New Roman" panose="02020603050405020304" pitchFamily="18" charset="0"/>
              </a:rPr>
              <a:t>Slurred Speech</a:t>
            </a:r>
          </a:p>
          <a:p>
            <a:pPr marL="285750" indent="-285750">
              <a:buFont typeface="Arial" panose="020B0604020202020204" pitchFamily="34" charset="0"/>
              <a:buChar char="•"/>
            </a:pPr>
            <a:r>
              <a:rPr lang="en-US" sz="2000" dirty="0">
                <a:solidFill>
                  <a:srgbClr val="002060"/>
                </a:solidFill>
                <a:cs typeface="Times New Roman" panose="02020603050405020304" pitchFamily="18" charset="0"/>
              </a:rPr>
              <a:t>Vomiting</a:t>
            </a:r>
          </a:p>
          <a:p>
            <a:pPr marL="285750" indent="-285750">
              <a:buFont typeface="Arial" panose="020B0604020202020204" pitchFamily="34" charset="0"/>
              <a:buChar char="•"/>
            </a:pPr>
            <a:r>
              <a:rPr lang="en-US" sz="2000" dirty="0">
                <a:solidFill>
                  <a:srgbClr val="002060"/>
                </a:solidFill>
                <a:cs typeface="Times New Roman" panose="02020603050405020304" pitchFamily="18" charset="0"/>
              </a:rPr>
              <a:t>Can’t walk without help</a:t>
            </a:r>
          </a:p>
          <a:p>
            <a:pPr marL="285750" indent="-285750">
              <a:buFont typeface="Arial" panose="020B0604020202020204" pitchFamily="34" charset="0"/>
              <a:buChar char="•"/>
            </a:pPr>
            <a:r>
              <a:rPr lang="en-US" sz="2000" dirty="0">
                <a:solidFill>
                  <a:srgbClr val="002060"/>
                </a:solidFill>
                <a:cs typeface="Times New Roman" panose="02020603050405020304" pitchFamily="18" charset="0"/>
              </a:rPr>
              <a:t>Odor of alcohol</a:t>
            </a:r>
          </a:p>
          <a:p>
            <a:pPr marL="285750" indent="-285750">
              <a:buFont typeface="Arial" panose="020B0604020202020204" pitchFamily="34" charset="0"/>
              <a:buChar char="•"/>
            </a:pPr>
            <a:r>
              <a:rPr lang="en-US" sz="2000" dirty="0">
                <a:solidFill>
                  <a:srgbClr val="002060"/>
                </a:solidFill>
                <a:cs typeface="Times New Roman" panose="02020603050405020304" pitchFamily="18" charset="0"/>
              </a:rPr>
              <a:t>Combativeness</a:t>
            </a:r>
          </a:p>
          <a:p>
            <a:pPr marL="285750" indent="-285750">
              <a:buFont typeface="Arial" panose="020B0604020202020204" pitchFamily="34" charset="0"/>
              <a:buChar char="•"/>
            </a:pPr>
            <a:r>
              <a:rPr lang="en-US" sz="2000" dirty="0">
                <a:solidFill>
                  <a:srgbClr val="002060"/>
                </a:solidFill>
                <a:cs typeface="Times New Roman" panose="02020603050405020304" pitchFamily="18" charset="0"/>
              </a:rPr>
              <a:t>Emotional Volatility</a:t>
            </a:r>
          </a:p>
          <a:p>
            <a:pPr marL="285750" indent="-285750">
              <a:buFont typeface="Arial" panose="020B0604020202020204" pitchFamily="34" charset="0"/>
              <a:buChar char="•"/>
            </a:pPr>
            <a:r>
              <a:rPr lang="en-US" sz="2000" dirty="0">
                <a:solidFill>
                  <a:srgbClr val="002060"/>
                </a:solidFill>
                <a:cs typeface="Times New Roman" panose="02020603050405020304" pitchFamily="18" charset="0"/>
              </a:rPr>
              <a:t>Confusion of basic facts (day of the week, etc.)</a:t>
            </a:r>
          </a:p>
          <a:p>
            <a:pPr marL="285750" indent="-285750">
              <a:buFont typeface="Arial" panose="020B0604020202020204" pitchFamily="34" charset="0"/>
              <a:buChar char="•"/>
            </a:pPr>
            <a:r>
              <a:rPr lang="en-US" sz="2000" dirty="0">
                <a:solidFill>
                  <a:srgbClr val="002060"/>
                </a:solidFill>
                <a:cs typeface="Times New Roman" panose="02020603050405020304" pitchFamily="18" charset="0"/>
              </a:rPr>
              <a:t>Passing out</a:t>
            </a:r>
          </a:p>
          <a:p>
            <a:pPr marL="285750" indent="-285750">
              <a:buFont typeface="Arial" panose="020B0604020202020204" pitchFamily="34" charset="0"/>
              <a:buChar char="•"/>
            </a:pPr>
            <a:r>
              <a:rPr lang="en-US" sz="2000" dirty="0">
                <a:solidFill>
                  <a:srgbClr val="002060"/>
                </a:solidFill>
                <a:cs typeface="Times New Roman" panose="02020603050405020304" pitchFamily="18" charset="0"/>
              </a:rPr>
              <a:t>Can’t focus on surroundings</a:t>
            </a:r>
          </a:p>
          <a:p>
            <a:endParaRPr lang="en-US" sz="1600" dirty="0">
              <a:solidFill>
                <a:srgbClr val="002060"/>
              </a:solidFill>
            </a:endParaRPr>
          </a:p>
        </p:txBody>
      </p:sp>
      <p:sp>
        <p:nvSpPr>
          <p:cNvPr id="11" name="TextBox 10">
            <a:extLst>
              <a:ext uri="{FF2B5EF4-FFF2-40B4-BE49-F238E27FC236}">
                <a16:creationId xmlns:a16="http://schemas.microsoft.com/office/drawing/2014/main" id="{A140C37B-4DA7-45BB-8552-CEEB4D866F9F}"/>
              </a:ext>
            </a:extLst>
          </p:cNvPr>
          <p:cNvSpPr txBox="1"/>
          <p:nvPr/>
        </p:nvSpPr>
        <p:spPr>
          <a:xfrm>
            <a:off x="194715" y="6118610"/>
            <a:ext cx="11483788" cy="400110"/>
          </a:xfrm>
          <a:prstGeom prst="rect">
            <a:avLst/>
          </a:prstGeom>
          <a:noFill/>
        </p:spPr>
        <p:txBody>
          <a:bodyPr wrap="square" rtlCol="0">
            <a:spAutoFit/>
          </a:bodyPr>
          <a:lstStyle/>
          <a:p>
            <a:pPr algn="just"/>
            <a:r>
              <a:rPr lang="en-US" sz="2000" dirty="0">
                <a:solidFill>
                  <a:srgbClr val="002060"/>
                </a:solidFill>
              </a:rPr>
              <a:t>*It DOES NOT matter who initiates sexual activity.</a:t>
            </a:r>
          </a:p>
        </p:txBody>
      </p:sp>
    </p:spTree>
    <p:extLst>
      <p:ext uri="{BB962C8B-B14F-4D97-AF65-F5344CB8AC3E}">
        <p14:creationId xmlns:p14="http://schemas.microsoft.com/office/powerpoint/2010/main" val="1042945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C79E74EA-B521-7447-B1CC-A121AEE1FD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80A6F764-3CC7-40A5-979E-8BF8EDC17F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F92E3E2E-E4DC-4FFE-8CEE-7690427E352E}"/>
              </a:ext>
            </a:extLst>
          </p:cNvPr>
          <p:cNvSpPr>
            <a:spLocks noGrp="1"/>
          </p:cNvSpPr>
          <p:nvPr>
            <p:ph type="title"/>
          </p:nvPr>
        </p:nvSpPr>
        <p:spPr>
          <a:xfrm>
            <a:off x="838200" y="920192"/>
            <a:ext cx="10515600" cy="1325563"/>
          </a:xfrm>
        </p:spPr>
        <p:txBody>
          <a:bodyPr/>
          <a:lstStyle/>
          <a:p>
            <a:pPr algn="ctr"/>
            <a:r>
              <a:rPr lang="en-US" dirty="0">
                <a:solidFill>
                  <a:srgbClr val="002060"/>
                </a:solidFill>
                <a:cs typeface="Times New Roman" panose="02020603050405020304" pitchFamily="18" charset="0"/>
              </a:rPr>
              <a:t>Drinking Facts</a:t>
            </a:r>
            <a:endParaRPr lang="en-US" b="1" dirty="0">
              <a:solidFill>
                <a:srgbClr val="FF0000"/>
              </a:solidFill>
              <a:latin typeface="+mn-lt"/>
              <a:cs typeface="Aharoni" panose="02010803020104030203" pitchFamily="2" charset="-79"/>
            </a:endParaRPr>
          </a:p>
        </p:txBody>
      </p:sp>
      <p:pic>
        <p:nvPicPr>
          <p:cNvPr id="6" name="table">
            <a:extLst>
              <a:ext uri="{FF2B5EF4-FFF2-40B4-BE49-F238E27FC236}">
                <a16:creationId xmlns:a16="http://schemas.microsoft.com/office/drawing/2014/main" id="{8417F37B-4E96-4D1C-867E-07C0260DB0BC}"/>
              </a:ext>
            </a:extLst>
          </p:cNvPr>
          <p:cNvPicPr>
            <a:picLocks noChangeAspect="1"/>
          </p:cNvPicPr>
          <p:nvPr/>
        </p:nvPicPr>
        <p:blipFill>
          <a:blip r:embed="rId4"/>
          <a:stretch>
            <a:fillRect/>
          </a:stretch>
        </p:blipFill>
        <p:spPr>
          <a:xfrm>
            <a:off x="2622825" y="1986625"/>
            <a:ext cx="6609558" cy="1849120"/>
          </a:xfrm>
          <a:prstGeom prst="rect">
            <a:avLst/>
          </a:prstGeom>
        </p:spPr>
      </p:pic>
      <p:sp>
        <p:nvSpPr>
          <p:cNvPr id="7" name="TextBox 6">
            <a:extLst>
              <a:ext uri="{FF2B5EF4-FFF2-40B4-BE49-F238E27FC236}">
                <a16:creationId xmlns:a16="http://schemas.microsoft.com/office/drawing/2014/main" id="{5A4AA629-769A-48C9-B0BE-00C17CBE6C29}"/>
              </a:ext>
            </a:extLst>
          </p:cNvPr>
          <p:cNvSpPr txBox="1"/>
          <p:nvPr/>
        </p:nvSpPr>
        <p:spPr>
          <a:xfrm>
            <a:off x="1589671" y="4175196"/>
            <a:ext cx="4965508" cy="19389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rgbClr val="002060"/>
                </a:solidFill>
              </a:rPr>
              <a:t>Other factors that you may not know: </a:t>
            </a:r>
          </a:p>
          <a:p>
            <a:endParaRPr lang="en-US" sz="2400" dirty="0">
              <a:solidFill>
                <a:srgbClr val="002060"/>
              </a:solidFill>
            </a:endParaRPr>
          </a:p>
          <a:p>
            <a:pPr marL="285750" indent="-285750">
              <a:buFont typeface="Arial" panose="020B0604020202020204" pitchFamily="34" charset="0"/>
              <a:buChar char="•"/>
            </a:pPr>
            <a:r>
              <a:rPr lang="en-US" sz="2400" dirty="0">
                <a:solidFill>
                  <a:srgbClr val="002060"/>
                </a:solidFill>
              </a:rPr>
              <a:t>History of Drinking</a:t>
            </a:r>
          </a:p>
          <a:p>
            <a:pPr marL="285750" indent="-285750">
              <a:buFont typeface="Arial" panose="020B0604020202020204" pitchFamily="34" charset="0"/>
              <a:buChar char="•"/>
            </a:pPr>
            <a:r>
              <a:rPr lang="en-US" sz="2400" dirty="0">
                <a:solidFill>
                  <a:srgbClr val="002060"/>
                </a:solidFill>
              </a:rPr>
              <a:t>Weight</a:t>
            </a:r>
          </a:p>
          <a:p>
            <a:pPr marL="285750" indent="-285750">
              <a:buFont typeface="Arial" panose="020B0604020202020204" pitchFamily="34" charset="0"/>
              <a:buChar char="•"/>
            </a:pPr>
            <a:r>
              <a:rPr lang="en-US" sz="2400" dirty="0">
                <a:solidFill>
                  <a:srgbClr val="002060"/>
                </a:solidFill>
              </a:rPr>
              <a:t>Age	</a:t>
            </a:r>
          </a:p>
        </p:txBody>
      </p:sp>
      <p:sp>
        <p:nvSpPr>
          <p:cNvPr id="8" name="TextBox 7">
            <a:extLst>
              <a:ext uri="{FF2B5EF4-FFF2-40B4-BE49-F238E27FC236}">
                <a16:creationId xmlns:a16="http://schemas.microsoft.com/office/drawing/2014/main" id="{87764565-ACBF-4255-B64D-03CC2FE006A9}"/>
              </a:ext>
            </a:extLst>
          </p:cNvPr>
          <p:cNvSpPr txBox="1"/>
          <p:nvPr/>
        </p:nvSpPr>
        <p:spPr>
          <a:xfrm>
            <a:off x="6698007" y="4177454"/>
            <a:ext cx="4880435" cy="19389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solidFill>
                <a:srgbClr val="002060"/>
              </a:solidFill>
            </a:endParaRPr>
          </a:p>
          <a:p>
            <a:endParaRPr lang="en-US" sz="2400" dirty="0">
              <a:solidFill>
                <a:srgbClr val="002060"/>
              </a:solidFill>
            </a:endParaRPr>
          </a:p>
          <a:p>
            <a:pPr marL="285750" indent="-285750">
              <a:buFont typeface="Arial" panose="020B0604020202020204" pitchFamily="34" charset="0"/>
              <a:buChar char="•"/>
            </a:pPr>
            <a:r>
              <a:rPr lang="en-US" sz="2400" dirty="0">
                <a:solidFill>
                  <a:srgbClr val="002060"/>
                </a:solidFill>
              </a:rPr>
              <a:t>Drinking on an Empty Stomach</a:t>
            </a:r>
          </a:p>
          <a:p>
            <a:pPr marL="285750" indent="-285750">
              <a:buFont typeface="Arial" panose="020B0604020202020204" pitchFamily="34" charset="0"/>
              <a:buChar char="•"/>
            </a:pPr>
            <a:r>
              <a:rPr lang="en-US" sz="2400" dirty="0">
                <a:solidFill>
                  <a:srgbClr val="002060"/>
                </a:solidFill>
              </a:rPr>
              <a:t>Amount of Time the Drinks were Consumed</a:t>
            </a:r>
          </a:p>
        </p:txBody>
      </p:sp>
    </p:spTree>
    <p:extLst>
      <p:ext uri="{BB962C8B-B14F-4D97-AF65-F5344CB8AC3E}">
        <p14:creationId xmlns:p14="http://schemas.microsoft.com/office/powerpoint/2010/main" val="17684620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C79E74EA-B521-7447-B1CC-A121AEE1FD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80A6F764-3CC7-40A5-979E-8BF8EDC17F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C5D27479-BBF8-4F3E-AF1C-B412CCEFF4FE}"/>
              </a:ext>
            </a:extLst>
          </p:cNvPr>
          <p:cNvSpPr txBox="1"/>
          <p:nvPr/>
        </p:nvSpPr>
        <p:spPr>
          <a:xfrm>
            <a:off x="1510747" y="2418232"/>
            <a:ext cx="9409043" cy="304698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400" dirty="0">
                <a:solidFill>
                  <a:srgbClr val="002060"/>
                </a:solidFill>
              </a:rPr>
              <a:t>What is the number one drug found in incidents of sexual assault?</a:t>
            </a:r>
          </a:p>
          <a:p>
            <a:pPr marL="800100" lvl="1" indent="-342900">
              <a:buFont typeface="Arial" panose="020B0604020202020204" pitchFamily="34" charset="0"/>
              <a:buChar char="•"/>
            </a:pPr>
            <a:r>
              <a:rPr lang="en-US" sz="2400" dirty="0">
                <a:solidFill>
                  <a:srgbClr val="FF0000"/>
                </a:solidFill>
              </a:rPr>
              <a:t>Alcohol</a:t>
            </a:r>
          </a:p>
          <a:p>
            <a:pPr marL="342900" indent="-342900">
              <a:buFont typeface="Arial" panose="020B0604020202020204" pitchFamily="34" charset="0"/>
              <a:buChar char="•"/>
            </a:pPr>
            <a:r>
              <a:rPr lang="en-US" sz="2400" dirty="0">
                <a:solidFill>
                  <a:srgbClr val="002060"/>
                </a:solidFill>
              </a:rPr>
              <a:t>How many standard drinks in one red-solo cup of trash can punch?</a:t>
            </a:r>
          </a:p>
          <a:p>
            <a:pPr marL="800100" lvl="1" indent="-342900">
              <a:buFont typeface="Arial" panose="020B0604020202020204" pitchFamily="34" charset="0"/>
              <a:buChar char="•"/>
            </a:pPr>
            <a:r>
              <a:rPr lang="en-US" sz="2400" dirty="0">
                <a:solidFill>
                  <a:srgbClr val="FF0000"/>
                </a:solidFill>
              </a:rPr>
              <a:t>On average 5</a:t>
            </a:r>
            <a:endParaRPr lang="en-US" sz="2400" dirty="0">
              <a:solidFill>
                <a:srgbClr val="002060"/>
              </a:solidFill>
            </a:endParaRPr>
          </a:p>
          <a:p>
            <a:pPr marL="342900" indent="-342900">
              <a:buFont typeface="Arial" panose="020B0604020202020204" pitchFamily="34" charset="0"/>
              <a:buChar char="•"/>
            </a:pPr>
            <a:r>
              <a:rPr lang="en-US" sz="2400" dirty="0">
                <a:solidFill>
                  <a:srgbClr val="002060"/>
                </a:solidFill>
              </a:rPr>
              <a:t>How long do you have to obtain a SANE exam if you think you’ve been drugged?</a:t>
            </a:r>
          </a:p>
          <a:p>
            <a:pPr marL="800100" lvl="1" indent="-342900">
              <a:buFont typeface="Arial" panose="020B0604020202020204" pitchFamily="34" charset="0"/>
              <a:buChar char="•"/>
            </a:pPr>
            <a:r>
              <a:rPr lang="en-US" sz="2400" dirty="0">
                <a:solidFill>
                  <a:srgbClr val="FF0000"/>
                </a:solidFill>
              </a:rPr>
              <a:t>On average 48 hours</a:t>
            </a:r>
          </a:p>
          <a:p>
            <a:pPr lvl="1"/>
            <a:endParaRPr lang="en-US" sz="2400" dirty="0">
              <a:solidFill>
                <a:srgbClr val="FF0000"/>
              </a:solidFill>
            </a:endParaRPr>
          </a:p>
        </p:txBody>
      </p:sp>
      <p:sp>
        <p:nvSpPr>
          <p:cNvPr id="5" name="Title 1">
            <a:extLst>
              <a:ext uri="{FF2B5EF4-FFF2-40B4-BE49-F238E27FC236}">
                <a16:creationId xmlns:a16="http://schemas.microsoft.com/office/drawing/2014/main" id="{F92E3E2E-E4DC-4FFE-8CEE-7690427E352E}"/>
              </a:ext>
            </a:extLst>
          </p:cNvPr>
          <p:cNvSpPr>
            <a:spLocks noGrp="1"/>
          </p:cNvSpPr>
          <p:nvPr>
            <p:ph type="title"/>
          </p:nvPr>
        </p:nvSpPr>
        <p:spPr>
          <a:xfrm>
            <a:off x="838200" y="920192"/>
            <a:ext cx="10515600" cy="1325563"/>
          </a:xfrm>
        </p:spPr>
        <p:txBody>
          <a:bodyPr/>
          <a:lstStyle/>
          <a:p>
            <a:pPr algn="ctr"/>
            <a:r>
              <a:rPr lang="en-US" b="1" dirty="0">
                <a:solidFill>
                  <a:srgbClr val="FF0000"/>
                </a:solidFill>
                <a:latin typeface="+mn-lt"/>
                <a:cs typeface="Aharoni" panose="02010803020104030203" pitchFamily="2" charset="-79"/>
              </a:rPr>
              <a:t>DRINKING FACTS</a:t>
            </a:r>
          </a:p>
        </p:txBody>
      </p:sp>
    </p:spTree>
    <p:extLst>
      <p:ext uri="{BB962C8B-B14F-4D97-AF65-F5344CB8AC3E}">
        <p14:creationId xmlns:p14="http://schemas.microsoft.com/office/powerpoint/2010/main" val="1524232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C79E74EA-B521-7447-B1CC-A121AEE1FD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83"/>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a:extLst>
              <a:ext uri="{FF2B5EF4-FFF2-40B4-BE49-F238E27FC236}">
                <a16:creationId xmlns:a16="http://schemas.microsoft.com/office/drawing/2014/main" id="{22A5B5DC-E357-4C5B-A82C-55A38227FCA0}"/>
              </a:ext>
            </a:extLst>
          </p:cNvPr>
          <p:cNvSpPr>
            <a:spLocks noGrp="1"/>
          </p:cNvSpPr>
          <p:nvPr>
            <p:ph type="title"/>
          </p:nvPr>
        </p:nvSpPr>
        <p:spPr>
          <a:xfrm>
            <a:off x="1222083" y="2682081"/>
            <a:ext cx="9747834" cy="1493838"/>
          </a:xfrm>
        </p:spPr>
        <p:txBody>
          <a:bodyPr>
            <a:normAutofit/>
          </a:bodyPr>
          <a:lstStyle/>
          <a:p>
            <a:pPr algn="ctr"/>
            <a:r>
              <a:rPr lang="en-US" sz="4000" dirty="0">
                <a:solidFill>
                  <a:srgbClr val="002060"/>
                </a:solidFill>
                <a:latin typeface="+mn-lt"/>
                <a:cs typeface="Times New Roman" panose="02020603050405020304" pitchFamily="18" charset="0"/>
              </a:rPr>
              <a:t>What does a healthy relationship look like?</a:t>
            </a:r>
          </a:p>
        </p:txBody>
      </p:sp>
    </p:spTree>
    <p:extLst>
      <p:ext uri="{BB962C8B-B14F-4D97-AF65-F5344CB8AC3E}">
        <p14:creationId xmlns:p14="http://schemas.microsoft.com/office/powerpoint/2010/main" val="28257537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C79E74EA-B521-7447-B1CC-A121AEE1FD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5BB54ECC-6CD4-466F-9361-B01E0F7215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
            <a:extLst>
              <a:ext uri="{FF2B5EF4-FFF2-40B4-BE49-F238E27FC236}">
                <a16:creationId xmlns:a16="http://schemas.microsoft.com/office/drawing/2014/main" id="{6A21A3DB-7026-4FB6-AB38-9D5C3265B92C}"/>
              </a:ext>
            </a:extLst>
          </p:cNvPr>
          <p:cNvSpPr txBox="1"/>
          <p:nvPr/>
        </p:nvSpPr>
        <p:spPr>
          <a:xfrm>
            <a:off x="8457696" y="2255078"/>
            <a:ext cx="1338764"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u="sng" dirty="0">
                <a:solidFill>
                  <a:srgbClr val="002060"/>
                </a:solidFill>
              </a:rPr>
              <a:t>Healthy</a:t>
            </a:r>
          </a:p>
        </p:txBody>
      </p:sp>
      <p:sp>
        <p:nvSpPr>
          <p:cNvPr id="9" name="TextBox 3">
            <a:extLst>
              <a:ext uri="{FF2B5EF4-FFF2-40B4-BE49-F238E27FC236}">
                <a16:creationId xmlns:a16="http://schemas.microsoft.com/office/drawing/2014/main" id="{4167631A-E6B7-408E-B019-5FDC3A283C89}"/>
              </a:ext>
            </a:extLst>
          </p:cNvPr>
          <p:cNvSpPr txBox="1"/>
          <p:nvPr/>
        </p:nvSpPr>
        <p:spPr>
          <a:xfrm flipH="1">
            <a:off x="1786038" y="2255078"/>
            <a:ext cx="4690753"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u="sng" dirty="0">
                <a:solidFill>
                  <a:srgbClr val="002060"/>
                </a:solidFill>
              </a:rPr>
              <a:t>Unhealthy</a:t>
            </a:r>
          </a:p>
        </p:txBody>
      </p:sp>
      <p:sp>
        <p:nvSpPr>
          <p:cNvPr id="10" name="TextBox 5">
            <a:extLst>
              <a:ext uri="{FF2B5EF4-FFF2-40B4-BE49-F238E27FC236}">
                <a16:creationId xmlns:a16="http://schemas.microsoft.com/office/drawing/2014/main" id="{6C5A0695-865B-4D34-ABEE-9FCC946672FA}"/>
              </a:ext>
            </a:extLst>
          </p:cNvPr>
          <p:cNvSpPr txBox="1"/>
          <p:nvPr/>
        </p:nvSpPr>
        <p:spPr>
          <a:xfrm>
            <a:off x="583416" y="3031118"/>
            <a:ext cx="5640780" cy="2308324"/>
          </a:xfrm>
          <a:prstGeom prst="rect">
            <a:avLst/>
          </a:prstGeom>
          <a:noFill/>
        </p:spPr>
        <p:txBody>
          <a:bodyPr wrap="square" numCol="2"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2400" dirty="0">
                <a:solidFill>
                  <a:srgbClr val="002060"/>
                </a:solidFill>
              </a:rPr>
              <a:t>Intensity</a:t>
            </a:r>
          </a:p>
          <a:p>
            <a:pPr marL="285750" indent="-285750">
              <a:buFont typeface="Arial" panose="020B0604020202020204" pitchFamily="34" charset="0"/>
              <a:buChar char="•"/>
            </a:pPr>
            <a:r>
              <a:rPr lang="en-US" sz="2400" dirty="0">
                <a:solidFill>
                  <a:srgbClr val="002060"/>
                </a:solidFill>
              </a:rPr>
              <a:t>Possessiveness</a:t>
            </a:r>
          </a:p>
          <a:p>
            <a:pPr marL="285750" indent="-285750">
              <a:buFont typeface="Arial" panose="020B0604020202020204" pitchFamily="34" charset="0"/>
              <a:buChar char="•"/>
            </a:pPr>
            <a:r>
              <a:rPr lang="en-US" sz="2400" dirty="0">
                <a:solidFill>
                  <a:srgbClr val="002060"/>
                </a:solidFill>
              </a:rPr>
              <a:t>Manipulation</a:t>
            </a:r>
          </a:p>
          <a:p>
            <a:pPr marL="285750" indent="-285750">
              <a:buFont typeface="Arial" panose="020B0604020202020204" pitchFamily="34" charset="0"/>
              <a:buChar char="•"/>
            </a:pPr>
            <a:r>
              <a:rPr lang="en-US" sz="2400" dirty="0">
                <a:solidFill>
                  <a:srgbClr val="002060"/>
                </a:solidFill>
              </a:rPr>
              <a:t>Isolation</a:t>
            </a:r>
          </a:p>
          <a:p>
            <a:pPr marL="285750" indent="-285750">
              <a:buFont typeface="Arial" panose="020B0604020202020204" pitchFamily="34" charset="0"/>
              <a:buChar char="•"/>
            </a:pPr>
            <a:r>
              <a:rPr lang="en-US" sz="2400" dirty="0">
                <a:solidFill>
                  <a:srgbClr val="002060"/>
                </a:solidFill>
              </a:rPr>
              <a:t>Sabotage</a:t>
            </a:r>
          </a:p>
          <a:p>
            <a:pPr marL="285750" indent="-285750">
              <a:buFont typeface="Arial" panose="020B0604020202020204" pitchFamily="34" charset="0"/>
              <a:buChar char="•"/>
            </a:pPr>
            <a:r>
              <a:rPr lang="en-US" sz="2400" dirty="0">
                <a:solidFill>
                  <a:srgbClr val="002060"/>
                </a:solidFill>
              </a:rPr>
              <a:t>Belittling</a:t>
            </a:r>
          </a:p>
          <a:p>
            <a:pPr marL="285750" indent="-285750">
              <a:buFont typeface="Arial" panose="020B0604020202020204" pitchFamily="34" charset="0"/>
              <a:buChar char="•"/>
            </a:pPr>
            <a:r>
              <a:rPr lang="en-US" sz="2400" dirty="0">
                <a:solidFill>
                  <a:srgbClr val="002060"/>
                </a:solidFill>
              </a:rPr>
              <a:t>Guilting</a:t>
            </a:r>
          </a:p>
          <a:p>
            <a:pPr marL="285750" indent="-285750">
              <a:buFont typeface="Arial" panose="020B0604020202020204" pitchFamily="34" charset="0"/>
              <a:buChar char="•"/>
            </a:pPr>
            <a:r>
              <a:rPr lang="en-US" sz="2400" dirty="0">
                <a:solidFill>
                  <a:srgbClr val="002060"/>
                </a:solidFill>
              </a:rPr>
              <a:t>Volatility</a:t>
            </a:r>
          </a:p>
          <a:p>
            <a:pPr marL="285750" indent="-285750">
              <a:buFont typeface="Arial" panose="020B0604020202020204" pitchFamily="34" charset="0"/>
              <a:buChar char="•"/>
            </a:pPr>
            <a:r>
              <a:rPr lang="en-US" sz="2400" dirty="0">
                <a:solidFill>
                  <a:srgbClr val="002060"/>
                </a:solidFill>
              </a:rPr>
              <a:t>Deflecting Responsibility </a:t>
            </a:r>
          </a:p>
          <a:p>
            <a:pPr marL="285750" indent="-285750">
              <a:buFont typeface="Arial" panose="020B0604020202020204" pitchFamily="34" charset="0"/>
              <a:buChar char="•"/>
            </a:pPr>
            <a:r>
              <a:rPr lang="en-US" sz="2400" dirty="0">
                <a:solidFill>
                  <a:srgbClr val="002060"/>
                </a:solidFill>
              </a:rPr>
              <a:t>Betrayal </a:t>
            </a:r>
          </a:p>
          <a:p>
            <a:endParaRPr lang="en-US" dirty="0">
              <a:solidFill>
                <a:srgbClr val="002060"/>
              </a:solidFill>
            </a:endParaRPr>
          </a:p>
        </p:txBody>
      </p:sp>
      <p:sp>
        <p:nvSpPr>
          <p:cNvPr id="11" name="TextBox 6">
            <a:extLst>
              <a:ext uri="{FF2B5EF4-FFF2-40B4-BE49-F238E27FC236}">
                <a16:creationId xmlns:a16="http://schemas.microsoft.com/office/drawing/2014/main" id="{FDB9B612-2B11-4670-9801-06C732456B07}"/>
              </a:ext>
            </a:extLst>
          </p:cNvPr>
          <p:cNvSpPr txBox="1"/>
          <p:nvPr/>
        </p:nvSpPr>
        <p:spPr>
          <a:xfrm>
            <a:off x="6387708" y="3031118"/>
            <a:ext cx="5640780" cy="2308324"/>
          </a:xfrm>
          <a:prstGeom prst="rect">
            <a:avLst/>
          </a:prstGeom>
          <a:noFill/>
        </p:spPr>
        <p:txBody>
          <a:bodyPr wrap="square" numCol="2"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400" dirty="0">
                <a:solidFill>
                  <a:srgbClr val="002060"/>
                </a:solidFill>
              </a:rPr>
              <a:t>Comfortable Pace</a:t>
            </a:r>
          </a:p>
          <a:p>
            <a:pPr marL="342900" indent="-342900">
              <a:buFont typeface="Arial" panose="020B0604020202020204" pitchFamily="34" charset="0"/>
              <a:buChar char="•"/>
            </a:pPr>
            <a:r>
              <a:rPr lang="en-US" sz="2400" dirty="0">
                <a:solidFill>
                  <a:srgbClr val="002060"/>
                </a:solidFill>
              </a:rPr>
              <a:t>Trust</a:t>
            </a:r>
          </a:p>
          <a:p>
            <a:pPr marL="342900" indent="-342900">
              <a:buFont typeface="Arial" panose="020B0604020202020204" pitchFamily="34" charset="0"/>
              <a:buChar char="•"/>
            </a:pPr>
            <a:r>
              <a:rPr lang="en-US" sz="2400" dirty="0">
                <a:solidFill>
                  <a:srgbClr val="002060"/>
                </a:solidFill>
              </a:rPr>
              <a:t>Honesty</a:t>
            </a:r>
          </a:p>
          <a:p>
            <a:pPr marL="342900" indent="-342900">
              <a:buFont typeface="Arial" panose="020B0604020202020204" pitchFamily="34" charset="0"/>
              <a:buChar char="•"/>
            </a:pPr>
            <a:r>
              <a:rPr lang="en-US" sz="2400" dirty="0">
                <a:solidFill>
                  <a:srgbClr val="002060"/>
                </a:solidFill>
              </a:rPr>
              <a:t>Independence </a:t>
            </a:r>
          </a:p>
          <a:p>
            <a:pPr marL="342900" indent="-342900">
              <a:buFont typeface="Arial" panose="020B0604020202020204" pitchFamily="34" charset="0"/>
              <a:buChar char="•"/>
            </a:pPr>
            <a:r>
              <a:rPr lang="en-US" sz="2400" dirty="0">
                <a:solidFill>
                  <a:srgbClr val="002060"/>
                </a:solidFill>
              </a:rPr>
              <a:t>Respect</a:t>
            </a:r>
          </a:p>
          <a:p>
            <a:pPr marL="342900" indent="-342900">
              <a:buFont typeface="Arial" panose="020B0604020202020204" pitchFamily="34" charset="0"/>
              <a:buChar char="•"/>
            </a:pPr>
            <a:r>
              <a:rPr lang="en-US" sz="2400" dirty="0">
                <a:solidFill>
                  <a:srgbClr val="002060"/>
                </a:solidFill>
              </a:rPr>
              <a:t>Equality</a:t>
            </a:r>
          </a:p>
          <a:p>
            <a:pPr marL="342900" indent="-342900">
              <a:buFont typeface="Arial" panose="020B0604020202020204" pitchFamily="34" charset="0"/>
              <a:buChar char="•"/>
            </a:pPr>
            <a:r>
              <a:rPr lang="en-US" sz="2400" dirty="0">
                <a:solidFill>
                  <a:srgbClr val="002060"/>
                </a:solidFill>
              </a:rPr>
              <a:t>Kindness</a:t>
            </a:r>
          </a:p>
          <a:p>
            <a:pPr marL="342900" indent="-342900">
              <a:buFont typeface="Arial" panose="020B0604020202020204" pitchFamily="34" charset="0"/>
              <a:buChar char="•"/>
            </a:pPr>
            <a:r>
              <a:rPr lang="en-US" sz="2400" dirty="0">
                <a:solidFill>
                  <a:srgbClr val="002060"/>
                </a:solidFill>
              </a:rPr>
              <a:t>Taking Responsibility </a:t>
            </a:r>
          </a:p>
          <a:p>
            <a:pPr marL="342900" indent="-342900">
              <a:buFont typeface="Arial" panose="020B0604020202020204" pitchFamily="34" charset="0"/>
              <a:buChar char="•"/>
            </a:pPr>
            <a:r>
              <a:rPr lang="en-US" sz="2400" dirty="0">
                <a:solidFill>
                  <a:srgbClr val="002060"/>
                </a:solidFill>
              </a:rPr>
              <a:t>Healthy Conflict</a:t>
            </a:r>
          </a:p>
          <a:p>
            <a:pPr marL="342900" indent="-342900">
              <a:buFont typeface="Arial" panose="020B0604020202020204" pitchFamily="34" charset="0"/>
              <a:buChar char="•"/>
            </a:pPr>
            <a:r>
              <a:rPr lang="en-US" sz="2400" dirty="0">
                <a:solidFill>
                  <a:srgbClr val="002060"/>
                </a:solidFill>
              </a:rPr>
              <a:t>Fun</a:t>
            </a:r>
          </a:p>
          <a:p>
            <a:endParaRPr lang="en-US" dirty="0">
              <a:solidFill>
                <a:srgbClr val="002060"/>
              </a:solidFill>
            </a:endParaRPr>
          </a:p>
        </p:txBody>
      </p:sp>
      <p:sp>
        <p:nvSpPr>
          <p:cNvPr id="12" name="Title 1">
            <a:extLst>
              <a:ext uri="{FF2B5EF4-FFF2-40B4-BE49-F238E27FC236}">
                <a16:creationId xmlns:a16="http://schemas.microsoft.com/office/drawing/2014/main" id="{7169E5F5-04F3-429F-9E3A-4CF4F1DC0926}"/>
              </a:ext>
            </a:extLst>
          </p:cNvPr>
          <p:cNvSpPr>
            <a:spLocks noGrp="1"/>
          </p:cNvSpPr>
          <p:nvPr>
            <p:ph type="title"/>
          </p:nvPr>
        </p:nvSpPr>
        <p:spPr>
          <a:xfrm>
            <a:off x="2927752" y="1070207"/>
            <a:ext cx="6592887" cy="1044575"/>
          </a:xfrm>
        </p:spPr>
        <p:txBody>
          <a:bodyPr>
            <a:normAutofit/>
          </a:bodyPr>
          <a:lstStyle/>
          <a:p>
            <a:pPr algn="ctr"/>
            <a:r>
              <a:rPr lang="en-US" sz="4000" dirty="0">
                <a:solidFill>
                  <a:srgbClr val="002060"/>
                </a:solidFill>
                <a:latin typeface="Times New Roman" panose="02020603050405020304" pitchFamily="18" charset="0"/>
                <a:cs typeface="Times New Roman" panose="02020603050405020304" pitchFamily="18" charset="0"/>
              </a:rPr>
              <a:t>Relationships</a:t>
            </a:r>
          </a:p>
        </p:txBody>
      </p:sp>
    </p:spTree>
    <p:extLst>
      <p:ext uri="{BB962C8B-B14F-4D97-AF65-F5344CB8AC3E}">
        <p14:creationId xmlns:p14="http://schemas.microsoft.com/office/powerpoint/2010/main" val="37658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C79E74EA-B521-7447-B1CC-A121AEE1FD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Online Media 1">
            <a:hlinkClick r:id="" action="ppaction://media"/>
            <a:extLst>
              <a:ext uri="{FF2B5EF4-FFF2-40B4-BE49-F238E27FC236}">
                <a16:creationId xmlns:a16="http://schemas.microsoft.com/office/drawing/2014/main" id="{629145D1-5BBF-4A40-BF7C-2A7E3586DCAD}"/>
              </a:ext>
            </a:extLst>
          </p:cNvPr>
          <p:cNvPicPr>
            <a:picLocks noRot="1" noChangeAspect="1"/>
          </p:cNvPicPr>
          <p:nvPr>
            <a:videoFile r:link="rId1"/>
          </p:nvPr>
        </p:nvPicPr>
        <p:blipFill>
          <a:blip r:embed="rId5"/>
          <a:stretch>
            <a:fillRect/>
          </a:stretch>
        </p:blipFill>
        <p:spPr>
          <a:xfrm>
            <a:off x="604683" y="483932"/>
            <a:ext cx="10982633" cy="6177731"/>
          </a:xfrm>
          <a:prstGeom prst="rect">
            <a:avLst/>
          </a:prstGeom>
        </p:spPr>
      </p:pic>
    </p:spTree>
    <p:extLst>
      <p:ext uri="{BB962C8B-B14F-4D97-AF65-F5344CB8AC3E}">
        <p14:creationId xmlns:p14="http://schemas.microsoft.com/office/powerpoint/2010/main" val="8496210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C79E74EA-B521-7447-B1CC-A121AEE1FD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80A6F764-3CC7-40A5-979E-8BF8EDC17F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a:extLst>
              <a:ext uri="{FF2B5EF4-FFF2-40B4-BE49-F238E27FC236}">
                <a16:creationId xmlns:a16="http://schemas.microsoft.com/office/drawing/2014/main" id="{B9D7261F-1C9F-48FB-B463-EBE1A4A901ED}"/>
              </a:ext>
            </a:extLst>
          </p:cNvPr>
          <p:cNvSpPr>
            <a:spLocks noGrp="1"/>
          </p:cNvSpPr>
          <p:nvPr>
            <p:ph type="title"/>
          </p:nvPr>
        </p:nvSpPr>
        <p:spPr>
          <a:xfrm>
            <a:off x="2799556" y="979487"/>
            <a:ext cx="6592887" cy="1044575"/>
          </a:xfrm>
        </p:spPr>
        <p:txBody>
          <a:bodyPr>
            <a:normAutofit/>
          </a:bodyPr>
          <a:lstStyle/>
          <a:p>
            <a:pPr algn="ctr"/>
            <a:r>
              <a:rPr lang="en-US" sz="4000" dirty="0">
                <a:solidFill>
                  <a:srgbClr val="002060"/>
                </a:solidFill>
                <a:latin typeface="+mn-lt"/>
                <a:cs typeface="Times New Roman" panose="02020603050405020304" pitchFamily="18" charset="0"/>
              </a:rPr>
              <a:t>Safety Tips: Dating</a:t>
            </a:r>
          </a:p>
        </p:txBody>
      </p:sp>
      <p:sp>
        <p:nvSpPr>
          <p:cNvPr id="9" name="Content Placeholder 2">
            <a:extLst>
              <a:ext uri="{FF2B5EF4-FFF2-40B4-BE49-F238E27FC236}">
                <a16:creationId xmlns:a16="http://schemas.microsoft.com/office/drawing/2014/main" id="{B339A774-709A-451B-82F7-8B67DA587511}"/>
              </a:ext>
            </a:extLst>
          </p:cNvPr>
          <p:cNvSpPr>
            <a:spLocks noGrp="1"/>
          </p:cNvSpPr>
          <p:nvPr>
            <p:ph idx="1"/>
          </p:nvPr>
        </p:nvSpPr>
        <p:spPr bwMode="auto">
          <a:xfrm>
            <a:off x="838200" y="2209899"/>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2400" dirty="0">
                <a:solidFill>
                  <a:srgbClr val="002060"/>
                </a:solidFill>
                <a:cs typeface="Times New Roman" panose="02020603050405020304" pitchFamily="18" charset="0"/>
              </a:rPr>
              <a:t>Communication is key when setting up boundaries with partners. With online and in-person dating there are also additional safety tips that you can take:</a:t>
            </a:r>
          </a:p>
        </p:txBody>
      </p:sp>
      <p:sp>
        <p:nvSpPr>
          <p:cNvPr id="10" name="Content Placeholder 3">
            <a:extLst>
              <a:ext uri="{FF2B5EF4-FFF2-40B4-BE49-F238E27FC236}">
                <a16:creationId xmlns:a16="http://schemas.microsoft.com/office/drawing/2014/main" id="{51DB3FE8-94AB-40A0-9749-5E255F7296B2}"/>
              </a:ext>
            </a:extLst>
          </p:cNvPr>
          <p:cNvSpPr>
            <a:spLocks noGrp="1"/>
          </p:cNvSpPr>
          <p:nvPr/>
        </p:nvSpPr>
        <p:spPr bwMode="auto">
          <a:xfrm>
            <a:off x="2227060" y="3720868"/>
            <a:ext cx="7632932" cy="135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2"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2000" dirty="0">
                <a:solidFill>
                  <a:srgbClr val="002060"/>
                </a:solidFill>
                <a:cs typeface="Times New Roman" panose="02020603050405020304" pitchFamily="18" charset="0"/>
              </a:rPr>
              <a:t>Control information</a:t>
            </a:r>
          </a:p>
          <a:p>
            <a:pPr marL="285750" indent="-285750">
              <a:buFont typeface="Arial" panose="020B0604020202020204" pitchFamily="34" charset="0"/>
              <a:buChar char="•"/>
            </a:pPr>
            <a:r>
              <a:rPr lang="en-US" sz="2000" dirty="0">
                <a:solidFill>
                  <a:srgbClr val="002060"/>
                </a:solidFill>
                <a:cs typeface="Times New Roman" panose="02020603050405020304" pitchFamily="18" charset="0"/>
              </a:rPr>
              <a:t>Public Location</a:t>
            </a:r>
          </a:p>
          <a:p>
            <a:pPr marL="285750" indent="-285750">
              <a:buFont typeface="Arial" panose="020B0604020202020204" pitchFamily="34" charset="0"/>
              <a:buChar char="•"/>
            </a:pPr>
            <a:r>
              <a:rPr lang="en-US" sz="2000" dirty="0">
                <a:solidFill>
                  <a:srgbClr val="002060"/>
                </a:solidFill>
                <a:cs typeface="Times New Roman" panose="02020603050405020304" pitchFamily="18" charset="0"/>
              </a:rPr>
              <a:t>Transportation</a:t>
            </a:r>
          </a:p>
          <a:p>
            <a:pPr marL="285750" indent="-285750">
              <a:buFont typeface="Arial" panose="020B0604020202020204" pitchFamily="34" charset="0"/>
              <a:buChar char="•"/>
            </a:pPr>
            <a:r>
              <a:rPr lang="en-US" sz="2000" dirty="0">
                <a:solidFill>
                  <a:srgbClr val="002060"/>
                </a:solidFill>
                <a:cs typeface="Times New Roman" panose="02020603050405020304" pitchFamily="18" charset="0"/>
              </a:rPr>
              <a:t>Share location w/friends</a:t>
            </a:r>
          </a:p>
          <a:p>
            <a:endParaRPr lang="en-US" sz="2000" dirty="0">
              <a:solidFill>
                <a:srgbClr val="002060"/>
              </a:solidFill>
              <a:cs typeface="Times New Roman" panose="02020603050405020304" pitchFamily="18" charset="0"/>
            </a:endParaRPr>
          </a:p>
          <a:p>
            <a:pPr marL="285750" indent="-285750">
              <a:buFont typeface="Arial" panose="020B0604020202020204" pitchFamily="34" charset="0"/>
              <a:buChar char="•"/>
            </a:pPr>
            <a:r>
              <a:rPr lang="en-US" sz="2000" dirty="0">
                <a:solidFill>
                  <a:srgbClr val="002060"/>
                </a:solidFill>
                <a:cs typeface="Times New Roman" panose="02020603050405020304" pitchFamily="18" charset="0"/>
              </a:rPr>
              <a:t>Have a check-in</a:t>
            </a:r>
          </a:p>
          <a:p>
            <a:pPr marL="285750" indent="-285750">
              <a:buFont typeface="Arial" panose="020B0604020202020204" pitchFamily="34" charset="0"/>
              <a:buChar char="•"/>
            </a:pPr>
            <a:r>
              <a:rPr lang="en-US" sz="2000" dirty="0">
                <a:solidFill>
                  <a:srgbClr val="002060"/>
                </a:solidFill>
                <a:cs typeface="Times New Roman" panose="02020603050405020304" pitchFamily="18" charset="0"/>
              </a:rPr>
              <a:t>Pay attention to Red flags</a:t>
            </a:r>
          </a:p>
          <a:p>
            <a:pPr marL="285750" indent="-285750">
              <a:buFont typeface="Arial" panose="020B0604020202020204" pitchFamily="34" charset="0"/>
              <a:buChar char="•"/>
            </a:pPr>
            <a:r>
              <a:rPr lang="en-US" sz="2000" dirty="0">
                <a:solidFill>
                  <a:srgbClr val="002060"/>
                </a:solidFill>
                <a:cs typeface="Times New Roman" panose="02020603050405020304" pitchFamily="18" charset="0"/>
              </a:rPr>
              <a:t>Can communicate boundaries before and during the date</a:t>
            </a:r>
          </a:p>
          <a:p>
            <a:endParaRPr lang="en-US" sz="1600" dirty="0">
              <a:solidFill>
                <a:srgbClr val="002060"/>
              </a:solidFill>
            </a:endParaRPr>
          </a:p>
        </p:txBody>
      </p:sp>
    </p:spTree>
    <p:extLst>
      <p:ext uri="{BB962C8B-B14F-4D97-AF65-F5344CB8AC3E}">
        <p14:creationId xmlns:p14="http://schemas.microsoft.com/office/powerpoint/2010/main" val="305562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C79E74EA-B521-7447-B1CC-A121AEE1FD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a:extLst>
              <a:ext uri="{FF2B5EF4-FFF2-40B4-BE49-F238E27FC236}">
                <a16:creationId xmlns:a16="http://schemas.microsoft.com/office/drawing/2014/main" id="{F0A407E5-E3E9-4C2F-A1F5-8A81E14B46CE}"/>
              </a:ext>
            </a:extLst>
          </p:cNvPr>
          <p:cNvSpPr txBox="1">
            <a:spLocks/>
          </p:cNvSpPr>
          <p:nvPr/>
        </p:nvSpPr>
        <p:spPr>
          <a:xfrm>
            <a:off x="4762979" y="1003600"/>
            <a:ext cx="8957756" cy="10445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002060"/>
                </a:solidFill>
              </a:rPr>
              <a:t>Scenario </a:t>
            </a:r>
          </a:p>
        </p:txBody>
      </p:sp>
      <p:sp>
        <p:nvSpPr>
          <p:cNvPr id="5" name="Rectangle 4">
            <a:extLst>
              <a:ext uri="{FF2B5EF4-FFF2-40B4-BE49-F238E27FC236}">
                <a16:creationId xmlns:a16="http://schemas.microsoft.com/office/drawing/2014/main" id="{31520905-3F23-428B-BCAF-D2821388DF4C}"/>
              </a:ext>
            </a:extLst>
          </p:cNvPr>
          <p:cNvSpPr/>
          <p:nvPr/>
        </p:nvSpPr>
        <p:spPr>
          <a:xfrm>
            <a:off x="280547" y="2157985"/>
            <a:ext cx="11630905" cy="3662541"/>
          </a:xfrm>
          <a:prstGeom prst="rect">
            <a:avLst/>
          </a:prstGeom>
        </p:spPr>
        <p:txBody>
          <a:bodyPr wrap="square">
            <a:spAutoFit/>
          </a:bodyPr>
          <a:lstStyle/>
          <a:p>
            <a:pPr marL="342900" indent="-342900">
              <a:buFont typeface="Arial" panose="020B0604020202020204" pitchFamily="34" charset="0"/>
              <a:buChar char="•"/>
            </a:pPr>
            <a:r>
              <a:rPr lang="en-US" sz="2400" dirty="0">
                <a:solidFill>
                  <a:srgbClr val="002060"/>
                </a:solidFill>
              </a:rPr>
              <a:t>A and B met during the first few weeks of school.</a:t>
            </a:r>
          </a:p>
          <a:p>
            <a:pPr marL="342900" indent="-342900">
              <a:buFont typeface="Arial" panose="020B0604020202020204" pitchFamily="34" charset="0"/>
              <a:buChar char="•"/>
            </a:pPr>
            <a:r>
              <a:rPr lang="en-US" sz="2400" dirty="0">
                <a:solidFill>
                  <a:srgbClr val="002060"/>
                </a:solidFill>
              </a:rPr>
              <a:t>A asked B for B’s Instagram info.</a:t>
            </a:r>
          </a:p>
          <a:p>
            <a:pPr marL="342900" indent="-342900">
              <a:buFont typeface="Arial" panose="020B0604020202020204" pitchFamily="34" charset="0"/>
              <a:buChar char="•"/>
            </a:pPr>
            <a:r>
              <a:rPr lang="en-US" sz="2400" dirty="0">
                <a:solidFill>
                  <a:srgbClr val="002060"/>
                </a:solidFill>
              </a:rPr>
              <a:t>B seemed to hesitate but sent it anyway.</a:t>
            </a:r>
          </a:p>
          <a:p>
            <a:pPr marL="342900" indent="-342900">
              <a:buFont typeface="Arial" panose="020B0604020202020204" pitchFamily="34" charset="0"/>
              <a:buChar char="•"/>
            </a:pPr>
            <a:r>
              <a:rPr lang="en-US" sz="2400" dirty="0">
                <a:solidFill>
                  <a:srgbClr val="002060"/>
                </a:solidFill>
              </a:rPr>
              <a:t>After a couple of weeks, A asked B out and B said no.</a:t>
            </a:r>
          </a:p>
          <a:p>
            <a:pPr marL="342900" indent="-342900">
              <a:buFont typeface="Arial" panose="020B0604020202020204" pitchFamily="34" charset="0"/>
              <a:buChar char="•"/>
            </a:pPr>
            <a:r>
              <a:rPr lang="en-US" sz="2400" dirty="0">
                <a:solidFill>
                  <a:srgbClr val="002060"/>
                </a:solidFill>
              </a:rPr>
              <a:t>A started sending DMs to B asking why they weren’t interested.  B asked A to stop contacting them.</a:t>
            </a:r>
          </a:p>
          <a:p>
            <a:pPr marL="342900" indent="-342900">
              <a:buFont typeface="Arial" panose="020B0604020202020204" pitchFamily="34" charset="0"/>
              <a:buChar char="•"/>
            </a:pPr>
            <a:r>
              <a:rPr lang="en-US" sz="2400" dirty="0">
                <a:solidFill>
                  <a:srgbClr val="002060"/>
                </a:solidFill>
              </a:rPr>
              <a:t>A doesn’t stop.</a:t>
            </a:r>
          </a:p>
          <a:p>
            <a:pPr marL="342900" indent="-342900">
              <a:buFont typeface="Arial" panose="020B0604020202020204" pitchFamily="34" charset="0"/>
              <a:buChar char="•"/>
            </a:pPr>
            <a:r>
              <a:rPr lang="en-US" sz="2400" dirty="0">
                <a:solidFill>
                  <a:srgbClr val="002060"/>
                </a:solidFill>
              </a:rPr>
              <a:t>B blocked A, so A decided to drive around B’s apartment and find them on campus.</a:t>
            </a:r>
          </a:p>
          <a:p>
            <a:pPr marL="342900" indent="-342900">
              <a:buFont typeface="Arial" panose="020B0604020202020204" pitchFamily="34" charset="0"/>
              <a:buChar char="•"/>
            </a:pPr>
            <a:r>
              <a:rPr lang="en-US" sz="2400" dirty="0">
                <a:solidFill>
                  <a:srgbClr val="002060"/>
                </a:solidFill>
              </a:rPr>
              <a:t>B started receiving gifts at their work. </a:t>
            </a:r>
          </a:p>
          <a:p>
            <a:endParaRPr lang="en-US" dirty="0">
              <a:solidFill>
                <a:srgbClr val="FF0000"/>
              </a:solidFill>
            </a:endParaRPr>
          </a:p>
        </p:txBody>
      </p:sp>
    </p:spTree>
    <p:extLst>
      <p:ext uri="{BB962C8B-B14F-4D97-AF65-F5344CB8AC3E}">
        <p14:creationId xmlns:p14="http://schemas.microsoft.com/office/powerpoint/2010/main" val="2655159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533FC0-9775-4096-BDDA-DE87C360DB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3A6924E0-6DEE-4010-9FD6-51DE21AEE1A8}"/>
              </a:ext>
            </a:extLst>
          </p:cNvPr>
          <p:cNvSpPr txBox="1"/>
          <p:nvPr/>
        </p:nvSpPr>
        <p:spPr>
          <a:xfrm>
            <a:off x="2449955" y="1360452"/>
            <a:ext cx="7859806" cy="646331"/>
          </a:xfrm>
          <a:prstGeom prst="rect">
            <a:avLst/>
          </a:prstGeom>
          <a:noFill/>
        </p:spPr>
        <p:txBody>
          <a:bodyPr wrap="square" rtlCol="0">
            <a:spAutoFit/>
          </a:bodyPr>
          <a:lstStyle/>
          <a:p>
            <a:pPr algn="ctr"/>
            <a:r>
              <a:rPr lang="en-US" sz="3600" dirty="0">
                <a:solidFill>
                  <a:srgbClr val="002060"/>
                </a:solidFill>
              </a:rPr>
              <a:t>REPORTING OPTIONS</a:t>
            </a:r>
          </a:p>
        </p:txBody>
      </p:sp>
      <p:sp>
        <p:nvSpPr>
          <p:cNvPr id="6" name="TextBox 5">
            <a:extLst>
              <a:ext uri="{FF2B5EF4-FFF2-40B4-BE49-F238E27FC236}">
                <a16:creationId xmlns:a16="http://schemas.microsoft.com/office/drawing/2014/main" id="{558F1B2D-58A4-4F9B-9C2F-ECA6701E1A43}"/>
              </a:ext>
            </a:extLst>
          </p:cNvPr>
          <p:cNvSpPr txBox="1"/>
          <p:nvPr/>
        </p:nvSpPr>
        <p:spPr>
          <a:xfrm>
            <a:off x="1057754" y="2756091"/>
            <a:ext cx="4613205" cy="2308324"/>
          </a:xfrm>
          <a:prstGeom prst="rect">
            <a:avLst/>
          </a:prstGeom>
          <a:noFill/>
        </p:spPr>
        <p:txBody>
          <a:bodyPr wrap="square" numCol="1" rtlCol="0">
            <a:spAutoFit/>
          </a:bodyPr>
          <a:lstStyle/>
          <a:p>
            <a:pPr marL="342900" indent="-342900" algn="just">
              <a:buFont typeface="Arial" panose="020B0604020202020204" pitchFamily="34" charset="0"/>
              <a:buChar char="•"/>
            </a:pPr>
            <a:r>
              <a:rPr lang="en-US" sz="2400" b="1" dirty="0">
                <a:solidFill>
                  <a:srgbClr val="002060"/>
                </a:solidFill>
              </a:rPr>
              <a:t>Required Reporting</a:t>
            </a:r>
          </a:p>
          <a:p>
            <a:pPr marL="800100" lvl="1" indent="-342900" algn="just">
              <a:buFont typeface="Arial" panose="020B0604020202020204" pitchFamily="34" charset="0"/>
              <a:buChar char="•"/>
            </a:pPr>
            <a:r>
              <a:rPr lang="en-US" sz="2400" dirty="0">
                <a:solidFill>
                  <a:srgbClr val="002060"/>
                </a:solidFill>
              </a:rPr>
              <a:t>Faculty</a:t>
            </a:r>
          </a:p>
          <a:p>
            <a:pPr marL="800100" lvl="1" indent="-342900" algn="just">
              <a:buFont typeface="Arial" panose="020B0604020202020204" pitchFamily="34" charset="0"/>
              <a:buChar char="•"/>
            </a:pPr>
            <a:r>
              <a:rPr lang="en-US" sz="2400" dirty="0">
                <a:solidFill>
                  <a:srgbClr val="002060"/>
                </a:solidFill>
              </a:rPr>
              <a:t>Staff (Advisors)</a:t>
            </a:r>
          </a:p>
          <a:p>
            <a:pPr marL="800100" lvl="1" indent="-342900" algn="just">
              <a:buFont typeface="Arial" panose="020B0604020202020204" pitchFamily="34" charset="0"/>
              <a:buChar char="•"/>
            </a:pPr>
            <a:r>
              <a:rPr lang="en-US" sz="2400" dirty="0">
                <a:solidFill>
                  <a:srgbClr val="002060"/>
                </a:solidFill>
              </a:rPr>
              <a:t>Dean of Students </a:t>
            </a:r>
          </a:p>
          <a:p>
            <a:pPr marL="800100" lvl="1" indent="-342900" algn="just">
              <a:buFont typeface="Arial" panose="020B0604020202020204" pitchFamily="34" charset="0"/>
              <a:buChar char="•"/>
            </a:pPr>
            <a:r>
              <a:rPr lang="en-US" sz="2400" dirty="0">
                <a:solidFill>
                  <a:srgbClr val="002060"/>
                </a:solidFill>
              </a:rPr>
              <a:t>Office of Compliance</a:t>
            </a:r>
          </a:p>
          <a:p>
            <a:pPr marL="800100" lvl="1" indent="-342900" algn="just">
              <a:buFont typeface="Arial" panose="020B0604020202020204" pitchFamily="34" charset="0"/>
              <a:buChar char="•"/>
            </a:pPr>
            <a:r>
              <a:rPr lang="en-US" sz="2400" dirty="0">
                <a:solidFill>
                  <a:srgbClr val="002060"/>
                </a:solidFill>
              </a:rPr>
              <a:t>University Police Department </a:t>
            </a:r>
          </a:p>
        </p:txBody>
      </p:sp>
      <p:sp>
        <p:nvSpPr>
          <p:cNvPr id="7" name="TextBox 6">
            <a:extLst>
              <a:ext uri="{FF2B5EF4-FFF2-40B4-BE49-F238E27FC236}">
                <a16:creationId xmlns:a16="http://schemas.microsoft.com/office/drawing/2014/main" id="{2CA1B37F-55DA-4C3C-9BE1-CDDDF3450F8F}"/>
              </a:ext>
            </a:extLst>
          </p:cNvPr>
          <p:cNvSpPr txBox="1"/>
          <p:nvPr/>
        </p:nvSpPr>
        <p:spPr>
          <a:xfrm>
            <a:off x="295383" y="5305891"/>
            <a:ext cx="5182628" cy="1015663"/>
          </a:xfrm>
          <a:prstGeom prst="rect">
            <a:avLst/>
          </a:prstGeom>
          <a:noFill/>
        </p:spPr>
        <p:txBody>
          <a:bodyPr wrap="square" rtlCol="0">
            <a:spAutoFit/>
          </a:bodyPr>
          <a:lstStyle/>
          <a:p>
            <a:pPr algn="ctr"/>
            <a:r>
              <a:rPr lang="en-US" sz="2000" dirty="0">
                <a:solidFill>
                  <a:srgbClr val="002060"/>
                </a:solidFill>
              </a:rPr>
              <a:t>*Kingsville Police Department are NOT required reporters. To notify the university of an incident please use a reporting option above.   </a:t>
            </a:r>
          </a:p>
        </p:txBody>
      </p:sp>
      <p:sp>
        <p:nvSpPr>
          <p:cNvPr id="8" name="TextBox 7">
            <a:extLst>
              <a:ext uri="{FF2B5EF4-FFF2-40B4-BE49-F238E27FC236}">
                <a16:creationId xmlns:a16="http://schemas.microsoft.com/office/drawing/2014/main" id="{8A9B6C06-C05C-42D3-9CBA-807898CA37AE}"/>
              </a:ext>
            </a:extLst>
          </p:cNvPr>
          <p:cNvSpPr txBox="1"/>
          <p:nvPr/>
        </p:nvSpPr>
        <p:spPr>
          <a:xfrm>
            <a:off x="6226773" y="2753334"/>
            <a:ext cx="4613205" cy="1200329"/>
          </a:xfrm>
          <a:prstGeom prst="rect">
            <a:avLst/>
          </a:prstGeom>
          <a:noFill/>
        </p:spPr>
        <p:txBody>
          <a:bodyPr wrap="square" numCol="1" rtlCol="0">
            <a:spAutoFit/>
          </a:bodyPr>
          <a:lstStyle/>
          <a:p>
            <a:pPr marL="342900" indent="-342900" algn="just">
              <a:buFont typeface="Arial" panose="020B0604020202020204" pitchFamily="34" charset="0"/>
              <a:buChar char="•"/>
            </a:pPr>
            <a:r>
              <a:rPr lang="en-US" sz="2400" b="1" dirty="0">
                <a:solidFill>
                  <a:srgbClr val="002060"/>
                </a:solidFill>
              </a:rPr>
              <a:t>Confidential Reporting </a:t>
            </a:r>
          </a:p>
          <a:p>
            <a:pPr marL="800100" lvl="1" indent="-342900" algn="just">
              <a:buFont typeface="Arial" panose="020B0604020202020204" pitchFamily="34" charset="0"/>
              <a:buChar char="•"/>
            </a:pPr>
            <a:r>
              <a:rPr lang="en-US" sz="2400" dirty="0">
                <a:solidFill>
                  <a:srgbClr val="002060"/>
                </a:solidFill>
              </a:rPr>
              <a:t>Counselors at SHW</a:t>
            </a:r>
          </a:p>
          <a:p>
            <a:pPr marL="800100" lvl="1" indent="-342900" algn="just">
              <a:buFont typeface="Arial" panose="020B0604020202020204" pitchFamily="34" charset="0"/>
              <a:buChar char="•"/>
            </a:pPr>
            <a:r>
              <a:rPr lang="en-US" sz="2400" dirty="0">
                <a:solidFill>
                  <a:srgbClr val="002060"/>
                </a:solidFill>
              </a:rPr>
              <a:t>Doctors/Nurses at SHW</a:t>
            </a:r>
          </a:p>
        </p:txBody>
      </p:sp>
      <p:sp>
        <p:nvSpPr>
          <p:cNvPr id="9" name="TextBox 8">
            <a:extLst>
              <a:ext uri="{FF2B5EF4-FFF2-40B4-BE49-F238E27FC236}">
                <a16:creationId xmlns:a16="http://schemas.microsoft.com/office/drawing/2014/main" id="{EFA94F21-8C39-4EB6-B49F-D35C49E4D349}"/>
              </a:ext>
            </a:extLst>
          </p:cNvPr>
          <p:cNvSpPr txBox="1"/>
          <p:nvPr/>
        </p:nvSpPr>
        <p:spPr>
          <a:xfrm>
            <a:off x="6226772" y="3958756"/>
            <a:ext cx="4613205" cy="2123658"/>
          </a:xfrm>
          <a:prstGeom prst="rect">
            <a:avLst/>
          </a:prstGeom>
          <a:noFill/>
        </p:spPr>
        <p:txBody>
          <a:bodyPr wrap="square" numCol="1" rtlCol="0">
            <a:spAutoFit/>
          </a:bodyPr>
          <a:lstStyle/>
          <a:p>
            <a:pPr marL="342900" indent="-342900" algn="just">
              <a:buFont typeface="Arial" panose="020B0604020202020204" pitchFamily="34" charset="0"/>
              <a:buChar char="•"/>
            </a:pPr>
            <a:r>
              <a:rPr lang="en-US" sz="2400" b="1" dirty="0">
                <a:solidFill>
                  <a:srgbClr val="002060"/>
                </a:solidFill>
              </a:rPr>
              <a:t>Anonymous Reporting</a:t>
            </a:r>
          </a:p>
          <a:p>
            <a:pPr marL="800100" lvl="1" indent="-342900" algn="just">
              <a:buFont typeface="Arial" panose="020B0604020202020204" pitchFamily="34" charset="0"/>
              <a:buChar char="•"/>
            </a:pPr>
            <a:r>
              <a:rPr lang="en-US" sz="2400" dirty="0" err="1">
                <a:solidFill>
                  <a:srgbClr val="002060"/>
                </a:solidFill>
              </a:rPr>
              <a:t>EthicsPoint</a:t>
            </a:r>
            <a:r>
              <a:rPr lang="en-US" sz="2400" dirty="0">
                <a:solidFill>
                  <a:srgbClr val="002060"/>
                </a:solidFill>
              </a:rPr>
              <a:t> </a:t>
            </a:r>
          </a:p>
          <a:p>
            <a:pPr lvl="1" algn="just"/>
            <a:r>
              <a:rPr lang="en-US" sz="1600" dirty="0">
                <a:solidFill>
                  <a:srgbClr val="002060"/>
                </a:solidFill>
                <a:hlinkClick r:id="rId4"/>
              </a:rPr>
              <a:t>https://secure.ethicspoint.com/domain/media/en/gui/19681/index.html</a:t>
            </a:r>
            <a:r>
              <a:rPr lang="en-US" sz="1600" dirty="0">
                <a:solidFill>
                  <a:srgbClr val="002060"/>
                </a:solidFill>
              </a:rPr>
              <a:t> </a:t>
            </a:r>
          </a:p>
          <a:p>
            <a:pPr lvl="1" algn="just"/>
            <a:r>
              <a:rPr lang="en-US" sz="2400" dirty="0">
                <a:solidFill>
                  <a:srgbClr val="002060"/>
                </a:solidFill>
              </a:rPr>
              <a:t>(Look for the link at the bottom of the TAMUK webpage)</a:t>
            </a:r>
          </a:p>
        </p:txBody>
      </p:sp>
    </p:spTree>
    <p:extLst>
      <p:ext uri="{BB962C8B-B14F-4D97-AF65-F5344CB8AC3E}">
        <p14:creationId xmlns:p14="http://schemas.microsoft.com/office/powerpoint/2010/main" val="26431873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C79E74EA-B521-7447-B1CC-A121AEE1FD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80A6F764-3CC7-40A5-979E-8BF8EDC17F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a:extLst>
              <a:ext uri="{FF2B5EF4-FFF2-40B4-BE49-F238E27FC236}">
                <a16:creationId xmlns:a16="http://schemas.microsoft.com/office/drawing/2014/main" id="{B9D7261F-1C9F-48FB-B463-EBE1A4A901ED}"/>
              </a:ext>
            </a:extLst>
          </p:cNvPr>
          <p:cNvSpPr>
            <a:spLocks noGrp="1"/>
          </p:cNvSpPr>
          <p:nvPr>
            <p:ph type="title"/>
          </p:nvPr>
        </p:nvSpPr>
        <p:spPr>
          <a:xfrm>
            <a:off x="2799556" y="979487"/>
            <a:ext cx="6592887" cy="1044575"/>
          </a:xfrm>
        </p:spPr>
        <p:txBody>
          <a:bodyPr>
            <a:normAutofit/>
          </a:bodyPr>
          <a:lstStyle/>
          <a:p>
            <a:pPr algn="ctr"/>
            <a:r>
              <a:rPr lang="en-US" sz="4000" dirty="0">
                <a:solidFill>
                  <a:srgbClr val="002060"/>
                </a:solidFill>
                <a:latin typeface="+mn-lt"/>
                <a:cs typeface="Times New Roman" panose="02020603050405020304" pitchFamily="18" charset="0"/>
              </a:rPr>
              <a:t>Safety Planning</a:t>
            </a:r>
          </a:p>
        </p:txBody>
      </p:sp>
      <p:sp>
        <p:nvSpPr>
          <p:cNvPr id="9" name="Content Placeholder 2">
            <a:extLst>
              <a:ext uri="{FF2B5EF4-FFF2-40B4-BE49-F238E27FC236}">
                <a16:creationId xmlns:a16="http://schemas.microsoft.com/office/drawing/2014/main" id="{B339A774-709A-451B-82F7-8B67DA587511}"/>
              </a:ext>
            </a:extLst>
          </p:cNvPr>
          <p:cNvSpPr>
            <a:spLocks noGrp="1"/>
          </p:cNvSpPr>
          <p:nvPr>
            <p:ph idx="1"/>
          </p:nvPr>
        </p:nvSpPr>
        <p:spPr bwMode="auto">
          <a:xfrm>
            <a:off x="838200" y="2209899"/>
            <a:ext cx="10515600"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2400" dirty="0">
                <a:solidFill>
                  <a:srgbClr val="002060"/>
                </a:solidFill>
                <a:cs typeface="Times New Roman" panose="02020603050405020304" pitchFamily="18" charset="0"/>
              </a:rPr>
              <a:t>During a break-up there can be safety issues if the relationship was unhealthy. Safety planning may involve:</a:t>
            </a:r>
          </a:p>
        </p:txBody>
      </p:sp>
      <p:sp>
        <p:nvSpPr>
          <p:cNvPr id="10" name="Content Placeholder 3">
            <a:extLst>
              <a:ext uri="{FF2B5EF4-FFF2-40B4-BE49-F238E27FC236}">
                <a16:creationId xmlns:a16="http://schemas.microsoft.com/office/drawing/2014/main" id="{51DB3FE8-94AB-40A0-9749-5E255F7296B2}"/>
              </a:ext>
            </a:extLst>
          </p:cNvPr>
          <p:cNvSpPr>
            <a:spLocks noGrp="1"/>
          </p:cNvSpPr>
          <p:nvPr/>
        </p:nvSpPr>
        <p:spPr bwMode="auto">
          <a:xfrm>
            <a:off x="2227060" y="3720868"/>
            <a:ext cx="7632932" cy="135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2"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2000" dirty="0">
                <a:solidFill>
                  <a:srgbClr val="002060"/>
                </a:solidFill>
                <a:cs typeface="Times New Roman" panose="02020603050405020304" pitchFamily="18" charset="0"/>
              </a:rPr>
              <a:t>Have a phone charged</a:t>
            </a:r>
          </a:p>
          <a:p>
            <a:pPr marL="285750" indent="-285750">
              <a:buFont typeface="Arial" panose="020B0604020202020204" pitchFamily="34" charset="0"/>
              <a:buChar char="•"/>
            </a:pPr>
            <a:r>
              <a:rPr lang="en-US" sz="2000" dirty="0">
                <a:solidFill>
                  <a:srgbClr val="002060"/>
                </a:solidFill>
                <a:cs typeface="Times New Roman" panose="02020603050405020304" pitchFamily="18" charset="0"/>
              </a:rPr>
              <a:t>Create code words</a:t>
            </a:r>
          </a:p>
          <a:p>
            <a:pPr marL="285750" indent="-285750">
              <a:buFont typeface="Arial" panose="020B0604020202020204" pitchFamily="34" charset="0"/>
              <a:buChar char="•"/>
            </a:pPr>
            <a:r>
              <a:rPr lang="en-US" sz="2000" dirty="0">
                <a:solidFill>
                  <a:srgbClr val="002060"/>
                </a:solidFill>
                <a:cs typeface="Times New Roman" panose="02020603050405020304" pitchFamily="18" charset="0"/>
              </a:rPr>
              <a:t>Unpair communication</a:t>
            </a:r>
          </a:p>
          <a:p>
            <a:pPr marL="285750" indent="-285750">
              <a:buFont typeface="Arial" panose="020B0604020202020204" pitchFamily="34" charset="0"/>
              <a:buChar char="•"/>
            </a:pPr>
            <a:r>
              <a:rPr lang="en-US" sz="2000" dirty="0">
                <a:solidFill>
                  <a:srgbClr val="002060"/>
                </a:solidFill>
                <a:cs typeface="Times New Roman" panose="02020603050405020304" pitchFamily="18" charset="0"/>
              </a:rPr>
              <a:t>Protective Orders/NCOs</a:t>
            </a:r>
          </a:p>
          <a:p>
            <a:pPr marL="285750" indent="-285750">
              <a:buFont typeface="Arial" panose="020B0604020202020204" pitchFamily="34" charset="0"/>
              <a:buChar char="•"/>
            </a:pPr>
            <a:r>
              <a:rPr lang="en-US" sz="2000" dirty="0">
                <a:solidFill>
                  <a:srgbClr val="002060"/>
                </a:solidFill>
                <a:cs typeface="Times New Roman" panose="02020603050405020304" pitchFamily="18" charset="0"/>
              </a:rPr>
              <a:t>Walk with a group</a:t>
            </a:r>
          </a:p>
          <a:p>
            <a:endParaRPr lang="en-US" sz="2000" dirty="0">
              <a:solidFill>
                <a:srgbClr val="002060"/>
              </a:solidFill>
              <a:cs typeface="Times New Roman" panose="02020603050405020304" pitchFamily="18" charset="0"/>
            </a:endParaRPr>
          </a:p>
          <a:p>
            <a:pPr marL="285750" indent="-285750">
              <a:buFont typeface="Arial" panose="020B0604020202020204" pitchFamily="34" charset="0"/>
              <a:buChar char="•"/>
            </a:pPr>
            <a:r>
              <a:rPr lang="en-US" sz="2000" dirty="0">
                <a:solidFill>
                  <a:srgbClr val="002060"/>
                </a:solidFill>
                <a:cs typeface="Times New Roman" panose="02020603050405020304" pitchFamily="18" charset="0"/>
              </a:rPr>
              <a:t>Change routine </a:t>
            </a:r>
          </a:p>
          <a:p>
            <a:pPr marL="285750" indent="-285750">
              <a:buFont typeface="Arial" panose="020B0604020202020204" pitchFamily="34" charset="0"/>
              <a:buChar char="•"/>
            </a:pPr>
            <a:r>
              <a:rPr lang="en-US" sz="2000" dirty="0">
                <a:solidFill>
                  <a:srgbClr val="002060"/>
                </a:solidFill>
                <a:cs typeface="Times New Roman" panose="02020603050405020304" pitchFamily="18" charset="0"/>
              </a:rPr>
              <a:t>Think about exit routes</a:t>
            </a:r>
          </a:p>
          <a:p>
            <a:pPr marL="285750" indent="-285750">
              <a:buFont typeface="Arial" panose="020B0604020202020204" pitchFamily="34" charset="0"/>
              <a:buChar char="•"/>
            </a:pPr>
            <a:r>
              <a:rPr lang="en-US" sz="2000" dirty="0">
                <a:solidFill>
                  <a:srgbClr val="002060"/>
                </a:solidFill>
                <a:cs typeface="Times New Roman" panose="02020603050405020304" pitchFamily="18" charset="0"/>
              </a:rPr>
              <a:t>Online presence</a:t>
            </a:r>
          </a:p>
          <a:p>
            <a:pPr marL="285750" indent="-285750">
              <a:buFont typeface="Arial" panose="020B0604020202020204" pitchFamily="34" charset="0"/>
              <a:buChar char="•"/>
            </a:pPr>
            <a:r>
              <a:rPr lang="en-US" sz="2000" dirty="0">
                <a:solidFill>
                  <a:srgbClr val="002060"/>
                </a:solidFill>
                <a:cs typeface="Times New Roman" panose="02020603050405020304" pitchFamily="18" charset="0"/>
              </a:rPr>
              <a:t>Location drop-offs </a:t>
            </a:r>
          </a:p>
          <a:p>
            <a:pPr marL="285750" indent="-285750">
              <a:buFont typeface="Arial" panose="020B0604020202020204" pitchFamily="34" charset="0"/>
              <a:buChar char="•"/>
            </a:pPr>
            <a:r>
              <a:rPr lang="en-US" sz="2000" dirty="0">
                <a:solidFill>
                  <a:srgbClr val="002060"/>
                </a:solidFill>
                <a:cs typeface="Times New Roman" panose="02020603050405020304" pitchFamily="18" charset="0"/>
              </a:rPr>
              <a:t>Advocacy/Legal Aid</a:t>
            </a:r>
          </a:p>
          <a:p>
            <a:endParaRPr lang="en-US" sz="1600" dirty="0">
              <a:solidFill>
                <a:srgbClr val="002060"/>
              </a:solidFill>
            </a:endParaRPr>
          </a:p>
        </p:txBody>
      </p:sp>
    </p:spTree>
    <p:extLst>
      <p:ext uri="{BB962C8B-B14F-4D97-AF65-F5344CB8AC3E}">
        <p14:creationId xmlns:p14="http://schemas.microsoft.com/office/powerpoint/2010/main" val="15416040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C79E74EA-B521-7447-B1CC-A121AEE1FD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0FE7BE4F-B8A7-4B0C-A67B-60E3C807BE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a:extLst>
              <a:ext uri="{FF2B5EF4-FFF2-40B4-BE49-F238E27FC236}">
                <a16:creationId xmlns:a16="http://schemas.microsoft.com/office/drawing/2014/main" id="{4FE6BC15-65CF-4E03-84E4-2487C89CAF05}"/>
              </a:ext>
            </a:extLst>
          </p:cNvPr>
          <p:cNvSpPr>
            <a:spLocks noGrp="1"/>
          </p:cNvSpPr>
          <p:nvPr>
            <p:ph type="title"/>
          </p:nvPr>
        </p:nvSpPr>
        <p:spPr>
          <a:xfrm>
            <a:off x="2640165" y="1356991"/>
            <a:ext cx="6592887" cy="1044575"/>
          </a:xfrm>
        </p:spPr>
        <p:txBody>
          <a:bodyPr>
            <a:normAutofit/>
          </a:bodyPr>
          <a:lstStyle/>
          <a:p>
            <a:pPr algn="ctr"/>
            <a:r>
              <a:rPr lang="en-US" sz="4000" dirty="0">
                <a:solidFill>
                  <a:srgbClr val="002060"/>
                </a:solidFill>
                <a:latin typeface="+mn-lt"/>
                <a:cs typeface="Times New Roman" panose="02020603050405020304" pitchFamily="18" charset="0"/>
              </a:rPr>
              <a:t>Bystander Intervention</a:t>
            </a:r>
          </a:p>
        </p:txBody>
      </p:sp>
      <p:sp>
        <p:nvSpPr>
          <p:cNvPr id="9" name="TextBox 1">
            <a:extLst>
              <a:ext uri="{FF2B5EF4-FFF2-40B4-BE49-F238E27FC236}">
                <a16:creationId xmlns:a16="http://schemas.microsoft.com/office/drawing/2014/main" id="{BFBF7626-F763-40FC-9BC6-36F8BA54E71F}"/>
              </a:ext>
            </a:extLst>
          </p:cNvPr>
          <p:cNvSpPr txBox="1">
            <a:spLocks noGrp="1"/>
          </p:cNvSpPr>
          <p:nvPr>
            <p:ph idx="1"/>
          </p:nvPr>
        </p:nvSpPr>
        <p:spPr>
          <a:xfrm>
            <a:off x="1060142" y="2678150"/>
            <a:ext cx="10515600" cy="32003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rgbClr val="002060"/>
                </a:solidFill>
                <a:cs typeface="Times New Roman" panose="02020603050405020304" pitchFamily="18" charset="0"/>
              </a:rPr>
              <a:t>Options to intervene:</a:t>
            </a:r>
          </a:p>
          <a:p>
            <a:pPr marL="285750" indent="-285750">
              <a:buFont typeface="Arial" panose="020B0604020202020204" pitchFamily="34" charset="0"/>
              <a:buChar char="•"/>
            </a:pPr>
            <a:r>
              <a:rPr lang="en-US" sz="2400" b="1" dirty="0">
                <a:solidFill>
                  <a:srgbClr val="002060"/>
                </a:solidFill>
                <a:cs typeface="Times New Roman" panose="02020603050405020304" pitchFamily="18" charset="0"/>
              </a:rPr>
              <a:t>Direct </a:t>
            </a:r>
            <a:r>
              <a:rPr lang="en-US" sz="2400" dirty="0">
                <a:solidFill>
                  <a:srgbClr val="002060"/>
                </a:solidFill>
                <a:cs typeface="Times New Roman" panose="02020603050405020304" pitchFamily="18" charset="0"/>
              </a:rPr>
              <a:t>– speak to the event taking place and the likely 					outcome</a:t>
            </a:r>
          </a:p>
          <a:p>
            <a:pPr marL="285750" indent="-285750">
              <a:buFont typeface="Arial" panose="020B0604020202020204" pitchFamily="34" charset="0"/>
              <a:buChar char="•"/>
            </a:pPr>
            <a:r>
              <a:rPr lang="en-US" sz="2400" b="1" dirty="0">
                <a:solidFill>
                  <a:srgbClr val="002060"/>
                </a:solidFill>
                <a:cs typeface="Times New Roman" panose="02020603050405020304" pitchFamily="18" charset="0"/>
              </a:rPr>
              <a:t>Delegate</a:t>
            </a:r>
            <a:r>
              <a:rPr lang="en-US" sz="2400" dirty="0">
                <a:solidFill>
                  <a:srgbClr val="002060"/>
                </a:solidFill>
                <a:cs typeface="Times New Roman" panose="02020603050405020304" pitchFamily="18" charset="0"/>
              </a:rPr>
              <a:t> – seek help from friends and/or authority figures to help you 		intervene</a:t>
            </a:r>
          </a:p>
          <a:p>
            <a:pPr marL="285750" indent="-285750">
              <a:buFont typeface="Arial" panose="020B0604020202020204" pitchFamily="34" charset="0"/>
              <a:buChar char="•"/>
            </a:pPr>
            <a:r>
              <a:rPr lang="en-US" sz="2400" b="1" dirty="0">
                <a:solidFill>
                  <a:srgbClr val="002060"/>
                </a:solidFill>
                <a:cs typeface="Times New Roman" panose="02020603050405020304" pitchFamily="18" charset="0"/>
              </a:rPr>
              <a:t>Distract</a:t>
            </a:r>
            <a:r>
              <a:rPr lang="en-US" sz="2400" dirty="0">
                <a:solidFill>
                  <a:srgbClr val="002060"/>
                </a:solidFill>
                <a:cs typeface="Times New Roman" panose="02020603050405020304" pitchFamily="18" charset="0"/>
              </a:rPr>
              <a:t> – Interrupt the situation with a distraction that doesn’t bring 		attention to the situation</a:t>
            </a:r>
          </a:p>
          <a:p>
            <a:pPr marL="1657350" lvl="3" indent="-285750">
              <a:buFont typeface="Arial" panose="020B0604020202020204" pitchFamily="34" charset="0"/>
              <a:buChar char="•"/>
            </a:pPr>
            <a:r>
              <a:rPr lang="en-US" sz="2400" dirty="0">
                <a:solidFill>
                  <a:srgbClr val="002060"/>
                </a:solidFill>
                <a:cs typeface="Times New Roman" panose="02020603050405020304" pitchFamily="18" charset="0"/>
              </a:rPr>
              <a:t>May be used to split-up two people</a:t>
            </a:r>
          </a:p>
        </p:txBody>
      </p:sp>
    </p:spTree>
    <p:extLst>
      <p:ext uri="{BB962C8B-B14F-4D97-AF65-F5344CB8AC3E}">
        <p14:creationId xmlns:p14="http://schemas.microsoft.com/office/powerpoint/2010/main" val="2114505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C79E74EA-B521-7447-B1CC-A121AEE1FD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0FE7BE4F-B8A7-4B0C-A67B-60E3C807BE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a:extLst>
              <a:ext uri="{FF2B5EF4-FFF2-40B4-BE49-F238E27FC236}">
                <a16:creationId xmlns:a16="http://schemas.microsoft.com/office/drawing/2014/main" id="{4FE6BC15-65CF-4E03-84E4-2487C89CAF05}"/>
              </a:ext>
            </a:extLst>
          </p:cNvPr>
          <p:cNvSpPr>
            <a:spLocks noGrp="1"/>
          </p:cNvSpPr>
          <p:nvPr>
            <p:ph type="title"/>
          </p:nvPr>
        </p:nvSpPr>
        <p:spPr>
          <a:xfrm>
            <a:off x="2640165" y="1356991"/>
            <a:ext cx="6592887" cy="1044575"/>
          </a:xfrm>
        </p:spPr>
        <p:txBody>
          <a:bodyPr>
            <a:normAutofit/>
          </a:bodyPr>
          <a:lstStyle/>
          <a:p>
            <a:pPr algn="ctr"/>
            <a:r>
              <a:rPr lang="en-US" sz="4000" dirty="0">
                <a:solidFill>
                  <a:srgbClr val="002060"/>
                </a:solidFill>
                <a:latin typeface="+mn-lt"/>
                <a:cs typeface="Times New Roman" panose="02020603050405020304" pitchFamily="18" charset="0"/>
              </a:rPr>
              <a:t>Creating a Culture of Resect</a:t>
            </a:r>
          </a:p>
        </p:txBody>
      </p:sp>
      <p:sp>
        <p:nvSpPr>
          <p:cNvPr id="9" name="TextBox 1">
            <a:extLst>
              <a:ext uri="{FF2B5EF4-FFF2-40B4-BE49-F238E27FC236}">
                <a16:creationId xmlns:a16="http://schemas.microsoft.com/office/drawing/2014/main" id="{BFBF7626-F763-40FC-9BC6-36F8BA54E71F}"/>
              </a:ext>
            </a:extLst>
          </p:cNvPr>
          <p:cNvSpPr txBox="1">
            <a:spLocks noGrp="1"/>
          </p:cNvSpPr>
          <p:nvPr>
            <p:ph idx="1"/>
          </p:nvPr>
        </p:nvSpPr>
        <p:spPr>
          <a:xfrm>
            <a:off x="1018578" y="3020843"/>
            <a:ext cx="10515600" cy="248016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r>
              <a:rPr lang="en-US" sz="2800" b="1" dirty="0">
                <a:solidFill>
                  <a:srgbClr val="002060"/>
                </a:solidFill>
                <a:cs typeface="Times New Roman" panose="02020603050405020304" pitchFamily="18" charset="0"/>
              </a:rPr>
              <a:t>Discuss</a:t>
            </a:r>
            <a:r>
              <a:rPr lang="en-US" sz="2800" dirty="0">
                <a:solidFill>
                  <a:srgbClr val="002060"/>
                </a:solidFill>
                <a:cs typeface="Times New Roman" panose="02020603050405020304" pitchFamily="18" charset="0"/>
              </a:rPr>
              <a:t> behavioral expectations for group members</a:t>
            </a:r>
          </a:p>
          <a:p>
            <a:pPr marL="342900" indent="-342900"/>
            <a:r>
              <a:rPr lang="en-US" sz="2800" b="1" dirty="0">
                <a:solidFill>
                  <a:srgbClr val="002060"/>
                </a:solidFill>
                <a:cs typeface="Times New Roman" panose="02020603050405020304" pitchFamily="18" charset="0"/>
              </a:rPr>
              <a:t>Model</a:t>
            </a:r>
            <a:r>
              <a:rPr lang="en-US" sz="2800" dirty="0">
                <a:solidFill>
                  <a:srgbClr val="002060"/>
                </a:solidFill>
                <a:cs typeface="Times New Roman" panose="02020603050405020304" pitchFamily="18" charset="0"/>
              </a:rPr>
              <a:t> behavioral expectations for group members</a:t>
            </a:r>
          </a:p>
          <a:p>
            <a:pPr marL="342900" indent="-342900"/>
            <a:r>
              <a:rPr lang="en-US" sz="2800" b="1" dirty="0">
                <a:solidFill>
                  <a:srgbClr val="002060"/>
                </a:solidFill>
                <a:cs typeface="Times New Roman" panose="02020603050405020304" pitchFamily="18" charset="0"/>
              </a:rPr>
              <a:t>Reinforce</a:t>
            </a:r>
            <a:r>
              <a:rPr lang="en-US" sz="2800" dirty="0">
                <a:solidFill>
                  <a:srgbClr val="002060"/>
                </a:solidFill>
                <a:cs typeface="Times New Roman" panose="02020603050405020304" pitchFamily="18" charset="0"/>
              </a:rPr>
              <a:t> behavioral expectations for group members</a:t>
            </a:r>
          </a:p>
          <a:p>
            <a:pPr marL="800100" lvl="1" indent="-342900"/>
            <a:r>
              <a:rPr lang="en-US" sz="2800" dirty="0">
                <a:solidFill>
                  <a:srgbClr val="002060"/>
                </a:solidFill>
                <a:cs typeface="Times New Roman" panose="02020603050405020304" pitchFamily="18" charset="0"/>
              </a:rPr>
              <a:t>May use bystander intervention</a:t>
            </a:r>
          </a:p>
          <a:p>
            <a:pPr marL="342900" indent="-342900"/>
            <a:r>
              <a:rPr lang="en-US" sz="2800" b="1" dirty="0">
                <a:solidFill>
                  <a:srgbClr val="002060"/>
                </a:solidFill>
                <a:cs typeface="Times New Roman" panose="02020603050405020304" pitchFamily="18" charset="0"/>
              </a:rPr>
              <a:t>Report</a:t>
            </a:r>
            <a:r>
              <a:rPr lang="en-US" sz="2800" dirty="0">
                <a:solidFill>
                  <a:srgbClr val="002060"/>
                </a:solidFill>
                <a:cs typeface="Times New Roman" panose="02020603050405020304" pitchFamily="18" charset="0"/>
              </a:rPr>
              <a:t> concerning behaviors</a:t>
            </a:r>
          </a:p>
        </p:txBody>
      </p:sp>
    </p:spTree>
    <p:extLst>
      <p:ext uri="{BB962C8B-B14F-4D97-AF65-F5344CB8AC3E}">
        <p14:creationId xmlns:p14="http://schemas.microsoft.com/office/powerpoint/2010/main" val="12016003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12A174-C907-4F3A-AD16-C6B24C386B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52"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B54E358C-7AA2-400A-8C3B-358C5B62BAC8}"/>
              </a:ext>
            </a:extLst>
          </p:cNvPr>
          <p:cNvSpPr txBox="1"/>
          <p:nvPr/>
        </p:nvSpPr>
        <p:spPr>
          <a:xfrm>
            <a:off x="-1370733" y="2112171"/>
            <a:ext cx="7859806" cy="646331"/>
          </a:xfrm>
          <a:prstGeom prst="rect">
            <a:avLst/>
          </a:prstGeom>
          <a:noFill/>
        </p:spPr>
        <p:txBody>
          <a:bodyPr wrap="square" rtlCol="0">
            <a:spAutoFit/>
          </a:bodyPr>
          <a:lstStyle/>
          <a:p>
            <a:pPr algn="ctr"/>
            <a:r>
              <a:rPr lang="en-US" sz="3600" dirty="0">
                <a:solidFill>
                  <a:srgbClr val="002060"/>
                </a:solidFill>
              </a:rPr>
              <a:t>Questions</a:t>
            </a:r>
          </a:p>
        </p:txBody>
      </p:sp>
      <p:sp>
        <p:nvSpPr>
          <p:cNvPr id="5" name="TextBox 4">
            <a:extLst>
              <a:ext uri="{FF2B5EF4-FFF2-40B4-BE49-F238E27FC236}">
                <a16:creationId xmlns:a16="http://schemas.microsoft.com/office/drawing/2014/main" id="{C7530E6D-2FFA-4AAA-80D9-E8C50986B199}"/>
              </a:ext>
            </a:extLst>
          </p:cNvPr>
          <p:cNvSpPr txBox="1"/>
          <p:nvPr/>
        </p:nvSpPr>
        <p:spPr>
          <a:xfrm>
            <a:off x="785425" y="3344554"/>
            <a:ext cx="7383790" cy="1754326"/>
          </a:xfrm>
          <a:prstGeom prst="rect">
            <a:avLst/>
          </a:prstGeom>
          <a:noFill/>
        </p:spPr>
        <p:txBody>
          <a:bodyPr wrap="square" rtlCol="0">
            <a:spAutoFit/>
          </a:bodyPr>
          <a:lstStyle/>
          <a:p>
            <a:pPr algn="just"/>
            <a:r>
              <a:rPr lang="en-US" sz="3600" dirty="0">
                <a:solidFill>
                  <a:srgbClr val="002060"/>
                </a:solidFill>
              </a:rPr>
              <a:t>Office of Compliance</a:t>
            </a:r>
          </a:p>
          <a:p>
            <a:pPr algn="just"/>
            <a:r>
              <a:rPr lang="en-US" sz="3600" dirty="0">
                <a:solidFill>
                  <a:srgbClr val="002060"/>
                </a:solidFill>
              </a:rPr>
              <a:t>Lewis Hall, Suite 130</a:t>
            </a:r>
          </a:p>
          <a:p>
            <a:pPr algn="just"/>
            <a:r>
              <a:rPr lang="en-US" sz="3600" dirty="0">
                <a:solidFill>
                  <a:srgbClr val="002060"/>
                </a:solidFill>
              </a:rPr>
              <a:t>361-593-4758</a:t>
            </a:r>
          </a:p>
        </p:txBody>
      </p:sp>
      <p:pic>
        <p:nvPicPr>
          <p:cNvPr id="10" name="Picture 9">
            <a:extLst>
              <a:ext uri="{FF2B5EF4-FFF2-40B4-BE49-F238E27FC236}">
                <a16:creationId xmlns:a16="http://schemas.microsoft.com/office/drawing/2014/main" id="{B77200CA-7C28-4718-B25F-C71ECE60F214}"/>
              </a:ext>
            </a:extLst>
          </p:cNvPr>
          <p:cNvPicPr>
            <a:picLocks noChangeAspect="1"/>
          </p:cNvPicPr>
          <p:nvPr/>
        </p:nvPicPr>
        <p:blipFill>
          <a:blip r:embed="rId4"/>
          <a:stretch>
            <a:fillRect/>
          </a:stretch>
        </p:blipFill>
        <p:spPr>
          <a:xfrm>
            <a:off x="6516956" y="1680001"/>
            <a:ext cx="4196421" cy="4196421"/>
          </a:xfrm>
          <a:prstGeom prst="rect">
            <a:avLst/>
          </a:prstGeom>
        </p:spPr>
      </p:pic>
    </p:spTree>
    <p:extLst>
      <p:ext uri="{BB962C8B-B14F-4D97-AF65-F5344CB8AC3E}">
        <p14:creationId xmlns:p14="http://schemas.microsoft.com/office/powerpoint/2010/main" val="1714866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C79E74EA-B521-7447-B1CC-A121AEE1FD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43C54B75-E04F-40B2-89C4-22425B49B0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E0053A03-D7C6-417F-8145-164EF9148868}"/>
              </a:ext>
            </a:extLst>
          </p:cNvPr>
          <p:cNvSpPr txBox="1"/>
          <p:nvPr/>
        </p:nvSpPr>
        <p:spPr>
          <a:xfrm>
            <a:off x="2067672" y="1282916"/>
            <a:ext cx="7859806" cy="646331"/>
          </a:xfrm>
          <a:prstGeom prst="rect">
            <a:avLst/>
          </a:prstGeom>
          <a:noFill/>
        </p:spPr>
        <p:txBody>
          <a:bodyPr wrap="square" rtlCol="0">
            <a:spAutoFit/>
          </a:bodyPr>
          <a:lstStyle/>
          <a:p>
            <a:pPr lvl="1" algn="ctr"/>
            <a:r>
              <a:rPr lang="en-US" sz="3600" dirty="0">
                <a:solidFill>
                  <a:srgbClr val="002060"/>
                </a:solidFill>
              </a:rPr>
              <a:t>Supportive Measures at Compliance</a:t>
            </a:r>
          </a:p>
        </p:txBody>
      </p:sp>
      <p:sp>
        <p:nvSpPr>
          <p:cNvPr id="7" name="TextBox 6">
            <a:extLst>
              <a:ext uri="{FF2B5EF4-FFF2-40B4-BE49-F238E27FC236}">
                <a16:creationId xmlns:a16="http://schemas.microsoft.com/office/drawing/2014/main" id="{4EB396C5-28C0-40A6-A04F-4F202686E5D7}"/>
              </a:ext>
            </a:extLst>
          </p:cNvPr>
          <p:cNvSpPr txBox="1"/>
          <p:nvPr/>
        </p:nvSpPr>
        <p:spPr>
          <a:xfrm>
            <a:off x="4800272" y="6089255"/>
            <a:ext cx="11483788" cy="400110"/>
          </a:xfrm>
          <a:prstGeom prst="rect">
            <a:avLst/>
          </a:prstGeom>
          <a:noFill/>
        </p:spPr>
        <p:txBody>
          <a:bodyPr wrap="square" rtlCol="0">
            <a:spAutoFit/>
          </a:bodyPr>
          <a:lstStyle/>
          <a:p>
            <a:pPr algn="just"/>
            <a:r>
              <a:rPr lang="en-US" sz="2000" dirty="0">
                <a:solidFill>
                  <a:srgbClr val="002060"/>
                </a:solidFill>
              </a:rPr>
              <a:t>A formal complaint is not required to obtain supportive measures.</a:t>
            </a:r>
          </a:p>
        </p:txBody>
      </p:sp>
      <p:sp>
        <p:nvSpPr>
          <p:cNvPr id="11" name="Content Placeholder 3">
            <a:extLst>
              <a:ext uri="{FF2B5EF4-FFF2-40B4-BE49-F238E27FC236}">
                <a16:creationId xmlns:a16="http://schemas.microsoft.com/office/drawing/2014/main" id="{F591CF84-7836-420D-91F8-687EE049640D}"/>
              </a:ext>
            </a:extLst>
          </p:cNvPr>
          <p:cNvSpPr txBox="1">
            <a:spLocks/>
          </p:cNvSpPr>
          <p:nvPr/>
        </p:nvSpPr>
        <p:spPr>
          <a:xfrm>
            <a:off x="839788" y="2234514"/>
            <a:ext cx="5157787" cy="3684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rgbClr val="002060"/>
                </a:solidFill>
                <a:cs typeface="Times New Roman" panose="02020603050405020304" pitchFamily="18" charset="0"/>
              </a:rPr>
              <a:t>Mutual Orders of No Contact</a:t>
            </a:r>
          </a:p>
          <a:p>
            <a:r>
              <a:rPr lang="en-US" sz="2000" dirty="0">
                <a:solidFill>
                  <a:srgbClr val="002060"/>
                </a:solidFill>
                <a:cs typeface="Times New Roman" panose="02020603050405020304" pitchFamily="18" charset="0"/>
              </a:rPr>
              <a:t>Reporting to UPD</a:t>
            </a:r>
          </a:p>
          <a:p>
            <a:r>
              <a:rPr lang="en-US" sz="2000" dirty="0">
                <a:solidFill>
                  <a:srgbClr val="002060"/>
                </a:solidFill>
                <a:cs typeface="Times New Roman" panose="02020603050405020304" pitchFamily="18" charset="0"/>
              </a:rPr>
              <a:t>Counseling with Student Health and Wellness</a:t>
            </a:r>
          </a:p>
          <a:p>
            <a:r>
              <a:rPr lang="en-US" sz="2000" dirty="0">
                <a:solidFill>
                  <a:srgbClr val="002060"/>
                </a:solidFill>
                <a:cs typeface="Times New Roman" panose="02020603050405020304" pitchFamily="18" charset="0"/>
              </a:rPr>
              <a:t>Changes in On-campus Housing</a:t>
            </a:r>
          </a:p>
          <a:p>
            <a:r>
              <a:rPr lang="en-US" sz="2000" dirty="0">
                <a:solidFill>
                  <a:srgbClr val="002060"/>
                </a:solidFill>
                <a:cs typeface="Times New Roman" panose="02020603050405020304" pitchFamily="18" charset="0"/>
              </a:rPr>
              <a:t>Changes in Class Schedules</a:t>
            </a:r>
          </a:p>
          <a:p>
            <a:r>
              <a:rPr lang="en-US" sz="2000" dirty="0">
                <a:solidFill>
                  <a:srgbClr val="002060"/>
                </a:solidFill>
                <a:cs typeface="Times New Roman" panose="02020603050405020304" pitchFamily="18" charset="0"/>
              </a:rPr>
              <a:t>Changes in Work/Training/Practice Schedules </a:t>
            </a:r>
          </a:p>
          <a:p>
            <a:r>
              <a:rPr lang="en-US" sz="2000" dirty="0">
                <a:solidFill>
                  <a:srgbClr val="002060"/>
                </a:solidFill>
                <a:cs typeface="Times New Roman" panose="02020603050405020304" pitchFamily="18" charset="0"/>
              </a:rPr>
              <a:t>Communicating with Professors Regarding </a:t>
            </a:r>
          </a:p>
          <a:p>
            <a:pPr lvl="1"/>
            <a:r>
              <a:rPr lang="en-US" sz="1600" dirty="0">
                <a:solidFill>
                  <a:srgbClr val="002060"/>
                </a:solidFill>
                <a:cs typeface="Times New Roman" panose="02020603050405020304" pitchFamily="18" charset="0"/>
              </a:rPr>
              <a:t>Absences</a:t>
            </a:r>
          </a:p>
          <a:p>
            <a:pPr lvl="1"/>
            <a:r>
              <a:rPr lang="en-US" sz="1600" dirty="0">
                <a:solidFill>
                  <a:srgbClr val="002060"/>
                </a:solidFill>
                <a:cs typeface="Times New Roman" panose="02020603050405020304" pitchFamily="18" charset="0"/>
              </a:rPr>
              <a:t>Missed Course Work</a:t>
            </a:r>
          </a:p>
        </p:txBody>
      </p:sp>
      <p:sp>
        <p:nvSpPr>
          <p:cNvPr id="12" name="Content Placeholder 5">
            <a:extLst>
              <a:ext uri="{FF2B5EF4-FFF2-40B4-BE49-F238E27FC236}">
                <a16:creationId xmlns:a16="http://schemas.microsoft.com/office/drawing/2014/main" id="{8970F43E-B32C-46F5-8385-0CB0E8A7BF0F}"/>
              </a:ext>
            </a:extLst>
          </p:cNvPr>
          <p:cNvSpPr txBox="1">
            <a:spLocks/>
          </p:cNvSpPr>
          <p:nvPr/>
        </p:nvSpPr>
        <p:spPr>
          <a:xfrm>
            <a:off x="6172200" y="2221814"/>
            <a:ext cx="5183188"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rgbClr val="002060"/>
                </a:solidFill>
                <a:cs typeface="Times New Roman" panose="02020603050405020304" pitchFamily="18" charset="0"/>
              </a:rPr>
              <a:t>Off Campus</a:t>
            </a:r>
          </a:p>
          <a:p>
            <a:pPr lvl="1"/>
            <a:r>
              <a:rPr lang="en-US" sz="2000" dirty="0">
                <a:solidFill>
                  <a:srgbClr val="002060"/>
                </a:solidFill>
                <a:cs typeface="Times New Roman" panose="02020603050405020304" pitchFamily="18" charset="0"/>
              </a:rPr>
              <a:t>Reporting to KPD</a:t>
            </a:r>
          </a:p>
          <a:p>
            <a:pPr lvl="1"/>
            <a:r>
              <a:rPr lang="en-US" sz="2000" dirty="0">
                <a:solidFill>
                  <a:srgbClr val="002060"/>
                </a:solidFill>
                <a:cs typeface="Times New Roman" panose="02020603050405020304" pitchFamily="18" charset="0"/>
              </a:rPr>
              <a:t>Transportation for SANE exam</a:t>
            </a:r>
          </a:p>
          <a:p>
            <a:pPr lvl="1"/>
            <a:r>
              <a:rPr lang="en-US" sz="2000" dirty="0">
                <a:solidFill>
                  <a:srgbClr val="002060"/>
                </a:solidFill>
                <a:cs typeface="Times New Roman" panose="02020603050405020304" pitchFamily="18" charset="0"/>
              </a:rPr>
              <a:t>Advocacy</a:t>
            </a:r>
          </a:p>
          <a:p>
            <a:pPr lvl="2"/>
            <a:r>
              <a:rPr lang="en-US" dirty="0">
                <a:solidFill>
                  <a:srgbClr val="002060"/>
                </a:solidFill>
                <a:cs typeface="Times New Roman" panose="02020603050405020304" pitchFamily="18" charset="0"/>
              </a:rPr>
              <a:t>Off-campus housing changes</a:t>
            </a:r>
          </a:p>
          <a:p>
            <a:pPr lvl="2"/>
            <a:r>
              <a:rPr lang="en-US" dirty="0">
                <a:solidFill>
                  <a:srgbClr val="002060"/>
                </a:solidFill>
                <a:cs typeface="Times New Roman" panose="02020603050405020304" pitchFamily="18" charset="0"/>
              </a:rPr>
              <a:t>Protective Orders</a:t>
            </a:r>
          </a:p>
          <a:p>
            <a:pPr lvl="1"/>
            <a:r>
              <a:rPr lang="en-US" sz="2000" dirty="0">
                <a:solidFill>
                  <a:srgbClr val="002060"/>
                </a:solidFill>
                <a:cs typeface="Times New Roman" panose="02020603050405020304" pitchFamily="18" charset="0"/>
              </a:rPr>
              <a:t>Legal Aid</a:t>
            </a:r>
            <a:r>
              <a:rPr lang="en-US" sz="1050" dirty="0">
                <a:solidFill>
                  <a:srgbClr val="002060"/>
                </a:solidFill>
                <a:cs typeface="Times New Roman" panose="02020603050405020304" pitchFamily="18" charset="0"/>
              </a:rPr>
              <a:t> </a:t>
            </a:r>
          </a:p>
          <a:p>
            <a:pPr lvl="2"/>
            <a:r>
              <a:rPr lang="en-US" dirty="0">
                <a:solidFill>
                  <a:srgbClr val="002060"/>
                </a:solidFill>
                <a:cs typeface="Times New Roman" panose="02020603050405020304" pitchFamily="18" charset="0"/>
              </a:rPr>
              <a:t>Off-campus housing changes</a:t>
            </a:r>
          </a:p>
          <a:p>
            <a:pPr lvl="2"/>
            <a:r>
              <a:rPr lang="en-US" dirty="0">
                <a:solidFill>
                  <a:srgbClr val="002060"/>
                </a:solidFill>
                <a:cs typeface="Times New Roman" panose="02020603050405020304" pitchFamily="18" charset="0"/>
              </a:rPr>
              <a:t>Protective Orders</a:t>
            </a:r>
            <a:endParaRPr lang="en-US" sz="1800" dirty="0">
              <a:solidFill>
                <a:srgbClr val="002060"/>
              </a:solidFill>
              <a:cs typeface="Times New Roman" panose="02020603050405020304" pitchFamily="18" charset="0"/>
            </a:endParaRPr>
          </a:p>
          <a:p>
            <a:pPr lvl="2"/>
            <a:endParaRPr lang="en-US" sz="6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8471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C9933F-4592-44EF-8BB1-D3BE0FA65F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9E478115-759E-4E9A-AA92-75C57F9EBFAD}"/>
              </a:ext>
            </a:extLst>
          </p:cNvPr>
          <p:cNvSpPr txBox="1"/>
          <p:nvPr/>
        </p:nvSpPr>
        <p:spPr>
          <a:xfrm>
            <a:off x="2483223" y="1304363"/>
            <a:ext cx="7859806" cy="646331"/>
          </a:xfrm>
          <a:prstGeom prst="rect">
            <a:avLst/>
          </a:prstGeom>
          <a:noFill/>
        </p:spPr>
        <p:txBody>
          <a:bodyPr wrap="square" rtlCol="0">
            <a:spAutoFit/>
          </a:bodyPr>
          <a:lstStyle/>
          <a:p>
            <a:pPr algn="ctr"/>
            <a:r>
              <a:rPr lang="en-US" sz="3600" dirty="0">
                <a:solidFill>
                  <a:srgbClr val="002060"/>
                </a:solidFill>
              </a:rPr>
              <a:t>411 on Complaint Options</a:t>
            </a:r>
          </a:p>
        </p:txBody>
      </p:sp>
      <p:sp>
        <p:nvSpPr>
          <p:cNvPr id="7" name="TextBox 6">
            <a:extLst>
              <a:ext uri="{FF2B5EF4-FFF2-40B4-BE49-F238E27FC236}">
                <a16:creationId xmlns:a16="http://schemas.microsoft.com/office/drawing/2014/main" id="{E3AD4C19-B910-4FCF-B24E-E3426989BAE2}"/>
              </a:ext>
            </a:extLst>
          </p:cNvPr>
          <p:cNvSpPr txBox="1"/>
          <p:nvPr/>
        </p:nvSpPr>
        <p:spPr>
          <a:xfrm>
            <a:off x="82042" y="5920332"/>
            <a:ext cx="11483788" cy="400110"/>
          </a:xfrm>
          <a:prstGeom prst="rect">
            <a:avLst/>
          </a:prstGeom>
          <a:noFill/>
        </p:spPr>
        <p:txBody>
          <a:bodyPr wrap="square" rtlCol="0">
            <a:spAutoFit/>
          </a:bodyPr>
          <a:lstStyle/>
          <a:p>
            <a:pPr algn="just"/>
            <a:r>
              <a:rPr lang="en-US" sz="2000" dirty="0">
                <a:solidFill>
                  <a:srgbClr val="002060"/>
                </a:solidFill>
              </a:rPr>
              <a:t>*You are not required to file a complaint with compliance or police to obtain a SANE exam</a:t>
            </a:r>
          </a:p>
        </p:txBody>
      </p:sp>
      <p:sp>
        <p:nvSpPr>
          <p:cNvPr id="8" name="TextBox 7">
            <a:extLst>
              <a:ext uri="{FF2B5EF4-FFF2-40B4-BE49-F238E27FC236}">
                <a16:creationId xmlns:a16="http://schemas.microsoft.com/office/drawing/2014/main" id="{E855EF99-A34E-4211-85F9-5FFC7504A200}"/>
              </a:ext>
            </a:extLst>
          </p:cNvPr>
          <p:cNvSpPr txBox="1"/>
          <p:nvPr/>
        </p:nvSpPr>
        <p:spPr>
          <a:xfrm>
            <a:off x="1035249" y="2396816"/>
            <a:ext cx="2639604" cy="3693319"/>
          </a:xfrm>
          <a:prstGeom prst="rect">
            <a:avLst/>
          </a:prstGeom>
          <a:noFill/>
        </p:spPr>
        <p:txBody>
          <a:bodyPr wrap="square" numCol="1" rtlCol="0">
            <a:spAutoFit/>
          </a:bodyPr>
          <a:lstStyle/>
          <a:p>
            <a:r>
              <a:rPr lang="en-US" b="1" u="sng" dirty="0">
                <a:solidFill>
                  <a:srgbClr val="002060"/>
                </a:solidFill>
              </a:rPr>
              <a:t>Compliance</a:t>
            </a:r>
          </a:p>
          <a:p>
            <a:pPr marL="285750" indent="-285750">
              <a:buFont typeface="Arial" panose="020B0604020202020204" pitchFamily="34" charset="0"/>
              <a:buChar char="•"/>
            </a:pPr>
            <a:r>
              <a:rPr lang="en-US" dirty="0">
                <a:solidFill>
                  <a:srgbClr val="002060"/>
                </a:solidFill>
              </a:rPr>
              <a:t>Investigation Process</a:t>
            </a:r>
          </a:p>
          <a:p>
            <a:pPr marL="285750" indent="-285750">
              <a:buFont typeface="Arial" panose="020B0604020202020204" pitchFamily="34" charset="0"/>
              <a:buChar char="•"/>
            </a:pPr>
            <a:r>
              <a:rPr lang="en-US" dirty="0">
                <a:solidFill>
                  <a:srgbClr val="002060"/>
                </a:solidFill>
              </a:rPr>
              <a:t>Informal Resolution </a:t>
            </a:r>
          </a:p>
          <a:p>
            <a:pPr marL="285750" indent="-285750">
              <a:buFont typeface="Arial" panose="020B0604020202020204" pitchFamily="34" charset="0"/>
              <a:buChar char="•"/>
            </a:pPr>
            <a:r>
              <a:rPr lang="en-US" dirty="0">
                <a:solidFill>
                  <a:srgbClr val="002060"/>
                </a:solidFill>
              </a:rPr>
              <a:t>Safety Planning</a:t>
            </a:r>
          </a:p>
          <a:p>
            <a:pPr marL="285750" indent="-285750">
              <a:buFont typeface="Arial" panose="020B0604020202020204" pitchFamily="34" charset="0"/>
              <a:buChar char="•"/>
            </a:pPr>
            <a:r>
              <a:rPr lang="en-US" dirty="0">
                <a:solidFill>
                  <a:srgbClr val="002060"/>
                </a:solidFill>
              </a:rPr>
              <a:t>Mutual Orders of No Contact</a:t>
            </a:r>
          </a:p>
          <a:p>
            <a:pPr marL="285750" indent="-285750">
              <a:buFont typeface="Arial" panose="020B0604020202020204" pitchFamily="34" charset="0"/>
              <a:buChar char="•"/>
            </a:pPr>
            <a:r>
              <a:rPr lang="en-US" dirty="0">
                <a:solidFill>
                  <a:srgbClr val="002060"/>
                </a:solidFill>
              </a:rPr>
              <a:t>Assist with getting transportation for SANE</a:t>
            </a:r>
          </a:p>
          <a:p>
            <a:pPr algn="ctr"/>
            <a:endParaRPr lang="en-US" b="1" u="sng" dirty="0">
              <a:solidFill>
                <a:srgbClr val="002060"/>
              </a:solidFill>
            </a:endParaRPr>
          </a:p>
          <a:p>
            <a:pPr algn="ctr"/>
            <a:endParaRPr lang="en-US" b="1" u="sng" dirty="0">
              <a:solidFill>
                <a:srgbClr val="002060"/>
              </a:solidFill>
            </a:endParaRPr>
          </a:p>
          <a:p>
            <a:pPr algn="ctr"/>
            <a:endParaRPr lang="en-US" b="1" u="sng" dirty="0">
              <a:solidFill>
                <a:srgbClr val="002060"/>
              </a:solidFill>
            </a:endParaRPr>
          </a:p>
          <a:p>
            <a:pPr algn="ctr"/>
            <a:r>
              <a:rPr lang="en-US" b="1" u="sng" dirty="0">
                <a:solidFill>
                  <a:srgbClr val="002060"/>
                </a:solidFill>
              </a:rPr>
              <a:t> </a:t>
            </a:r>
          </a:p>
        </p:txBody>
      </p:sp>
      <p:sp>
        <p:nvSpPr>
          <p:cNvPr id="9" name="TextBox 8">
            <a:extLst>
              <a:ext uri="{FF2B5EF4-FFF2-40B4-BE49-F238E27FC236}">
                <a16:creationId xmlns:a16="http://schemas.microsoft.com/office/drawing/2014/main" id="{57DD6C6D-5F71-4360-AAA5-13A3B9D14989}"/>
              </a:ext>
            </a:extLst>
          </p:cNvPr>
          <p:cNvSpPr txBox="1"/>
          <p:nvPr/>
        </p:nvSpPr>
        <p:spPr>
          <a:xfrm>
            <a:off x="4649478" y="2371379"/>
            <a:ext cx="2348916" cy="2862322"/>
          </a:xfrm>
          <a:prstGeom prst="rect">
            <a:avLst/>
          </a:prstGeom>
          <a:noFill/>
        </p:spPr>
        <p:txBody>
          <a:bodyPr wrap="square" numCol="1" rtlCol="0">
            <a:spAutoFit/>
          </a:bodyPr>
          <a:lstStyle/>
          <a:p>
            <a:r>
              <a:rPr lang="en-US" b="1" u="sng" dirty="0">
                <a:solidFill>
                  <a:srgbClr val="002060"/>
                </a:solidFill>
              </a:rPr>
              <a:t>UPD/KPD</a:t>
            </a:r>
          </a:p>
          <a:p>
            <a:pPr marL="285750" indent="-285750">
              <a:buFont typeface="Arial" panose="020B0604020202020204" pitchFamily="34" charset="0"/>
              <a:buChar char="•"/>
            </a:pPr>
            <a:r>
              <a:rPr lang="en-US" dirty="0">
                <a:solidFill>
                  <a:srgbClr val="002060"/>
                </a:solidFill>
              </a:rPr>
              <a:t>Criminal Process</a:t>
            </a:r>
          </a:p>
          <a:p>
            <a:pPr marL="285750" indent="-285750">
              <a:buFont typeface="Arial" panose="020B0604020202020204" pitchFamily="34" charset="0"/>
              <a:buChar char="•"/>
            </a:pPr>
            <a:r>
              <a:rPr lang="en-US" dirty="0">
                <a:solidFill>
                  <a:srgbClr val="002060"/>
                </a:solidFill>
              </a:rPr>
              <a:t>Safety Planning</a:t>
            </a:r>
          </a:p>
          <a:p>
            <a:pPr marL="285750" indent="-285750">
              <a:buFont typeface="Arial" panose="020B0604020202020204" pitchFamily="34" charset="0"/>
              <a:buChar char="•"/>
            </a:pPr>
            <a:r>
              <a:rPr lang="en-US" dirty="0">
                <a:solidFill>
                  <a:srgbClr val="002060"/>
                </a:solidFill>
              </a:rPr>
              <a:t>Protective Orders</a:t>
            </a:r>
          </a:p>
          <a:p>
            <a:pPr marL="285750" indent="-285750">
              <a:buFont typeface="Arial" panose="020B0604020202020204" pitchFamily="34" charset="0"/>
              <a:buChar char="•"/>
            </a:pPr>
            <a:r>
              <a:rPr lang="en-US" dirty="0">
                <a:solidFill>
                  <a:srgbClr val="002060"/>
                </a:solidFill>
              </a:rPr>
              <a:t>Transportation to SANE</a:t>
            </a:r>
          </a:p>
          <a:p>
            <a:pPr algn="ctr"/>
            <a:endParaRPr lang="en-US" b="1" u="sng" dirty="0">
              <a:solidFill>
                <a:srgbClr val="002060"/>
              </a:solidFill>
            </a:endParaRPr>
          </a:p>
          <a:p>
            <a:pPr algn="ctr"/>
            <a:endParaRPr lang="en-US" b="1" u="sng" dirty="0">
              <a:solidFill>
                <a:srgbClr val="002060"/>
              </a:solidFill>
            </a:endParaRPr>
          </a:p>
          <a:p>
            <a:pPr algn="ctr"/>
            <a:endParaRPr lang="en-US" b="1" u="sng" dirty="0">
              <a:solidFill>
                <a:srgbClr val="002060"/>
              </a:solidFill>
            </a:endParaRPr>
          </a:p>
          <a:p>
            <a:pPr algn="ctr"/>
            <a:r>
              <a:rPr lang="en-US" b="1" u="sng" dirty="0">
                <a:solidFill>
                  <a:srgbClr val="002060"/>
                </a:solidFill>
              </a:rPr>
              <a:t> </a:t>
            </a:r>
          </a:p>
        </p:txBody>
      </p:sp>
      <p:sp>
        <p:nvSpPr>
          <p:cNvPr id="10" name="TextBox 9">
            <a:extLst>
              <a:ext uri="{FF2B5EF4-FFF2-40B4-BE49-F238E27FC236}">
                <a16:creationId xmlns:a16="http://schemas.microsoft.com/office/drawing/2014/main" id="{801F6FC3-9EF3-4464-8A5B-DE62F98ADB4A}"/>
              </a:ext>
            </a:extLst>
          </p:cNvPr>
          <p:cNvSpPr txBox="1"/>
          <p:nvPr/>
        </p:nvSpPr>
        <p:spPr>
          <a:xfrm>
            <a:off x="8040979" y="2361867"/>
            <a:ext cx="2976071" cy="4524315"/>
          </a:xfrm>
          <a:prstGeom prst="rect">
            <a:avLst/>
          </a:prstGeom>
          <a:noFill/>
        </p:spPr>
        <p:txBody>
          <a:bodyPr wrap="square" numCol="1" rtlCol="0">
            <a:spAutoFit/>
          </a:bodyPr>
          <a:lstStyle/>
          <a:p>
            <a:r>
              <a:rPr lang="en-US" b="1" u="sng" dirty="0">
                <a:solidFill>
                  <a:srgbClr val="002060"/>
                </a:solidFill>
              </a:rPr>
              <a:t>SANE exam</a:t>
            </a:r>
          </a:p>
          <a:p>
            <a:pPr marL="285750" indent="-285750">
              <a:buFont typeface="Arial" panose="020B0604020202020204" pitchFamily="34" charset="0"/>
              <a:buChar char="•"/>
            </a:pPr>
            <a:r>
              <a:rPr lang="en-US" dirty="0">
                <a:solidFill>
                  <a:srgbClr val="002060"/>
                </a:solidFill>
              </a:rPr>
              <a:t>Driscoll Hospital </a:t>
            </a:r>
          </a:p>
          <a:p>
            <a:pPr marL="285750" indent="-285750">
              <a:buFont typeface="Arial" panose="020B0604020202020204" pitchFamily="34" charset="0"/>
              <a:buChar char="•"/>
            </a:pPr>
            <a:r>
              <a:rPr lang="en-US" dirty="0">
                <a:solidFill>
                  <a:srgbClr val="002060"/>
                </a:solidFill>
              </a:rPr>
              <a:t>Doctor’s Regional </a:t>
            </a:r>
          </a:p>
          <a:p>
            <a:pPr marL="285750" indent="-285750">
              <a:buFont typeface="Arial" panose="020B0604020202020204" pitchFamily="34" charset="0"/>
              <a:buChar char="•"/>
            </a:pPr>
            <a:r>
              <a:rPr lang="en-US" dirty="0">
                <a:solidFill>
                  <a:srgbClr val="002060"/>
                </a:solidFill>
              </a:rPr>
              <a:t>48 hours for suspected drugging</a:t>
            </a:r>
          </a:p>
          <a:p>
            <a:pPr marL="285750" indent="-285750">
              <a:buFont typeface="Arial" panose="020B0604020202020204" pitchFamily="34" charset="0"/>
              <a:buChar char="•"/>
            </a:pPr>
            <a:r>
              <a:rPr lang="en-US" dirty="0">
                <a:solidFill>
                  <a:srgbClr val="002060"/>
                </a:solidFill>
              </a:rPr>
              <a:t>Up to 5 days to collect evidence</a:t>
            </a:r>
          </a:p>
          <a:p>
            <a:pPr marL="285750" indent="-285750">
              <a:buFont typeface="Arial" panose="020B0604020202020204" pitchFamily="34" charset="0"/>
              <a:buChar char="•"/>
            </a:pPr>
            <a:r>
              <a:rPr lang="en-US" dirty="0">
                <a:solidFill>
                  <a:srgbClr val="002060"/>
                </a:solidFill>
              </a:rPr>
              <a:t>ASAP is best practice</a:t>
            </a:r>
          </a:p>
          <a:p>
            <a:pPr marL="285750" indent="-285750">
              <a:buFont typeface="Arial" panose="020B0604020202020204" pitchFamily="34" charset="0"/>
              <a:buChar char="•"/>
            </a:pPr>
            <a:r>
              <a:rPr lang="en-US" dirty="0">
                <a:solidFill>
                  <a:srgbClr val="002060"/>
                </a:solidFill>
              </a:rPr>
              <a:t>Best to avoid showering, restroom, changing clothes</a:t>
            </a:r>
          </a:p>
          <a:p>
            <a:pPr marL="285750" indent="-285750">
              <a:buFont typeface="Arial" panose="020B0604020202020204" pitchFamily="34" charset="0"/>
              <a:buChar char="•"/>
            </a:pPr>
            <a:r>
              <a:rPr lang="en-US" dirty="0">
                <a:solidFill>
                  <a:srgbClr val="002060"/>
                </a:solidFill>
              </a:rPr>
              <a:t>FREE</a:t>
            </a:r>
          </a:p>
          <a:p>
            <a:pPr algn="ctr"/>
            <a:endParaRPr lang="en-US" b="1" u="sng" dirty="0">
              <a:solidFill>
                <a:srgbClr val="002060"/>
              </a:solidFill>
            </a:endParaRPr>
          </a:p>
          <a:p>
            <a:pPr algn="ctr"/>
            <a:endParaRPr lang="en-US" b="1" u="sng" dirty="0">
              <a:solidFill>
                <a:srgbClr val="002060"/>
              </a:solidFill>
            </a:endParaRPr>
          </a:p>
          <a:p>
            <a:pPr algn="ctr"/>
            <a:endParaRPr lang="en-US" b="1" u="sng" dirty="0">
              <a:solidFill>
                <a:srgbClr val="002060"/>
              </a:solidFill>
            </a:endParaRPr>
          </a:p>
          <a:p>
            <a:pPr algn="ctr"/>
            <a:r>
              <a:rPr lang="en-US" b="1" u="sng" dirty="0">
                <a:solidFill>
                  <a:srgbClr val="002060"/>
                </a:solidFill>
              </a:rPr>
              <a:t> </a:t>
            </a:r>
          </a:p>
        </p:txBody>
      </p:sp>
    </p:spTree>
    <p:extLst>
      <p:ext uri="{BB962C8B-B14F-4D97-AF65-F5344CB8AC3E}">
        <p14:creationId xmlns:p14="http://schemas.microsoft.com/office/powerpoint/2010/main" val="3316178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C79E74EA-B521-7447-B1CC-A121AEE1FD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02A7F1F1-2CE6-440C-87A9-1E297CC78A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86F3BCC6-FECE-4E22-B89C-41CA5D30F730}"/>
              </a:ext>
            </a:extLst>
          </p:cNvPr>
          <p:cNvSpPr txBox="1"/>
          <p:nvPr/>
        </p:nvSpPr>
        <p:spPr>
          <a:xfrm>
            <a:off x="2483223" y="1320166"/>
            <a:ext cx="7859806" cy="646331"/>
          </a:xfrm>
          <a:prstGeom prst="rect">
            <a:avLst/>
          </a:prstGeom>
          <a:noFill/>
        </p:spPr>
        <p:txBody>
          <a:bodyPr wrap="square" rtlCol="0">
            <a:spAutoFit/>
          </a:bodyPr>
          <a:lstStyle/>
          <a:p>
            <a:pPr algn="ctr"/>
            <a:r>
              <a:rPr lang="en-US" sz="3600" dirty="0">
                <a:solidFill>
                  <a:srgbClr val="002060"/>
                </a:solidFill>
              </a:rPr>
              <a:t>Title IX or Sex-based Misconduct Policy</a:t>
            </a:r>
          </a:p>
        </p:txBody>
      </p:sp>
      <p:sp>
        <p:nvSpPr>
          <p:cNvPr id="5" name="TextBox 4">
            <a:extLst>
              <a:ext uri="{FF2B5EF4-FFF2-40B4-BE49-F238E27FC236}">
                <a16:creationId xmlns:a16="http://schemas.microsoft.com/office/drawing/2014/main" id="{97327D7F-5958-4DBD-9F19-C65B0D50C5B2}"/>
              </a:ext>
            </a:extLst>
          </p:cNvPr>
          <p:cNvSpPr txBox="1"/>
          <p:nvPr/>
        </p:nvSpPr>
        <p:spPr>
          <a:xfrm>
            <a:off x="354106" y="2350062"/>
            <a:ext cx="11483788" cy="400110"/>
          </a:xfrm>
          <a:prstGeom prst="rect">
            <a:avLst/>
          </a:prstGeom>
          <a:noFill/>
        </p:spPr>
        <p:txBody>
          <a:bodyPr wrap="square" rtlCol="0">
            <a:spAutoFit/>
          </a:bodyPr>
          <a:lstStyle/>
          <a:p>
            <a:pPr algn="just"/>
            <a:r>
              <a:rPr lang="en-US" sz="2000" dirty="0">
                <a:solidFill>
                  <a:srgbClr val="002060"/>
                </a:solidFill>
              </a:rPr>
              <a:t>Reports may fall under Title IX or Sex-based misconduct.  Both policies have the same process and sanctions.</a:t>
            </a:r>
          </a:p>
        </p:txBody>
      </p:sp>
      <p:sp>
        <p:nvSpPr>
          <p:cNvPr id="6" name="TextBox 5">
            <a:extLst>
              <a:ext uri="{FF2B5EF4-FFF2-40B4-BE49-F238E27FC236}">
                <a16:creationId xmlns:a16="http://schemas.microsoft.com/office/drawing/2014/main" id="{8A97A313-383B-43C6-8290-BFDA1FA1F536}"/>
              </a:ext>
            </a:extLst>
          </p:cNvPr>
          <p:cNvSpPr txBox="1"/>
          <p:nvPr/>
        </p:nvSpPr>
        <p:spPr>
          <a:xfrm>
            <a:off x="89755" y="2938278"/>
            <a:ext cx="2348916" cy="2339102"/>
          </a:xfrm>
          <a:prstGeom prst="rect">
            <a:avLst/>
          </a:prstGeom>
          <a:noFill/>
        </p:spPr>
        <p:txBody>
          <a:bodyPr wrap="square" numCol="1" rtlCol="0">
            <a:spAutoFit/>
          </a:bodyPr>
          <a:lstStyle/>
          <a:p>
            <a:r>
              <a:rPr lang="en-US" sz="1600" b="1" u="sng" dirty="0">
                <a:solidFill>
                  <a:srgbClr val="002060"/>
                </a:solidFill>
              </a:rPr>
              <a:t>Sexual Assault</a:t>
            </a:r>
          </a:p>
          <a:p>
            <a:pPr marL="285750" indent="-285750">
              <a:buFont typeface="Arial" panose="020B0604020202020204" pitchFamily="34" charset="0"/>
              <a:buChar char="•"/>
            </a:pPr>
            <a:r>
              <a:rPr lang="en-US" sz="1600" dirty="0">
                <a:solidFill>
                  <a:srgbClr val="002060"/>
                </a:solidFill>
              </a:rPr>
              <a:t>Oral Sex</a:t>
            </a:r>
          </a:p>
          <a:p>
            <a:pPr marL="285750" indent="-285750">
              <a:buFont typeface="Arial" panose="020B0604020202020204" pitchFamily="34" charset="0"/>
              <a:buChar char="•"/>
            </a:pPr>
            <a:r>
              <a:rPr lang="en-US" sz="1600" dirty="0">
                <a:solidFill>
                  <a:srgbClr val="002060"/>
                </a:solidFill>
              </a:rPr>
              <a:t>Digital Penetration</a:t>
            </a:r>
          </a:p>
          <a:p>
            <a:pPr marL="285750" indent="-285750">
              <a:buFont typeface="Arial" panose="020B0604020202020204" pitchFamily="34" charset="0"/>
              <a:buChar char="•"/>
            </a:pPr>
            <a:r>
              <a:rPr lang="en-US" sz="1600" dirty="0">
                <a:solidFill>
                  <a:srgbClr val="002060"/>
                </a:solidFill>
              </a:rPr>
              <a:t>Fondling</a:t>
            </a:r>
          </a:p>
          <a:p>
            <a:pPr marL="285750" indent="-285750">
              <a:buFont typeface="Arial" panose="020B0604020202020204" pitchFamily="34" charset="0"/>
              <a:buChar char="•"/>
            </a:pPr>
            <a:r>
              <a:rPr lang="en-US" sz="1600" dirty="0">
                <a:solidFill>
                  <a:srgbClr val="002060"/>
                </a:solidFill>
              </a:rPr>
              <a:t>Ignoring boundaries</a:t>
            </a:r>
          </a:p>
          <a:p>
            <a:pPr algn="ctr"/>
            <a:endParaRPr lang="en-US" sz="1600" b="1" u="sng" dirty="0">
              <a:solidFill>
                <a:srgbClr val="002060"/>
              </a:solidFill>
            </a:endParaRPr>
          </a:p>
          <a:p>
            <a:pPr algn="ctr"/>
            <a:endParaRPr lang="en-US" sz="1600" b="1" u="sng" dirty="0">
              <a:solidFill>
                <a:srgbClr val="002060"/>
              </a:solidFill>
            </a:endParaRPr>
          </a:p>
          <a:p>
            <a:pPr algn="ctr"/>
            <a:endParaRPr lang="en-US" sz="1600" b="1" u="sng" dirty="0">
              <a:solidFill>
                <a:srgbClr val="002060"/>
              </a:solidFill>
            </a:endParaRPr>
          </a:p>
          <a:p>
            <a:pPr algn="ctr"/>
            <a:r>
              <a:rPr lang="en-US" sz="1600" b="1" u="sng" dirty="0">
                <a:solidFill>
                  <a:srgbClr val="002060"/>
                </a:solidFill>
              </a:rPr>
              <a:t> </a:t>
            </a:r>
          </a:p>
        </p:txBody>
      </p:sp>
      <p:sp>
        <p:nvSpPr>
          <p:cNvPr id="7" name="TextBox 6">
            <a:extLst>
              <a:ext uri="{FF2B5EF4-FFF2-40B4-BE49-F238E27FC236}">
                <a16:creationId xmlns:a16="http://schemas.microsoft.com/office/drawing/2014/main" id="{D8635A9D-6EAC-4CB5-A64E-CA56CD1FF701}"/>
              </a:ext>
            </a:extLst>
          </p:cNvPr>
          <p:cNvSpPr txBox="1"/>
          <p:nvPr/>
        </p:nvSpPr>
        <p:spPr>
          <a:xfrm>
            <a:off x="194715" y="6118610"/>
            <a:ext cx="11483788" cy="400110"/>
          </a:xfrm>
          <a:prstGeom prst="rect">
            <a:avLst/>
          </a:prstGeom>
          <a:noFill/>
        </p:spPr>
        <p:txBody>
          <a:bodyPr wrap="square" rtlCol="0">
            <a:spAutoFit/>
          </a:bodyPr>
          <a:lstStyle/>
          <a:p>
            <a:pPr algn="just"/>
            <a:r>
              <a:rPr lang="en-US" sz="2000" dirty="0">
                <a:solidFill>
                  <a:srgbClr val="002060"/>
                </a:solidFill>
              </a:rPr>
              <a:t>*Off campus incidents can be reported.</a:t>
            </a:r>
          </a:p>
        </p:txBody>
      </p:sp>
      <p:sp>
        <p:nvSpPr>
          <p:cNvPr id="8" name="TextBox 7">
            <a:extLst>
              <a:ext uri="{FF2B5EF4-FFF2-40B4-BE49-F238E27FC236}">
                <a16:creationId xmlns:a16="http://schemas.microsoft.com/office/drawing/2014/main" id="{01934A8A-75A5-4C7A-AC1F-29B4C3EBE3DC}"/>
              </a:ext>
            </a:extLst>
          </p:cNvPr>
          <p:cNvSpPr txBox="1"/>
          <p:nvPr/>
        </p:nvSpPr>
        <p:spPr>
          <a:xfrm>
            <a:off x="1853290" y="4399936"/>
            <a:ext cx="2348916" cy="2616101"/>
          </a:xfrm>
          <a:prstGeom prst="rect">
            <a:avLst/>
          </a:prstGeom>
          <a:noFill/>
        </p:spPr>
        <p:txBody>
          <a:bodyPr wrap="square" numCol="1" rtlCol="0">
            <a:spAutoFit/>
          </a:bodyPr>
          <a:lstStyle/>
          <a:p>
            <a:r>
              <a:rPr lang="en-US" sz="1600" b="1" u="sng" dirty="0">
                <a:solidFill>
                  <a:srgbClr val="002060"/>
                </a:solidFill>
              </a:rPr>
              <a:t>Relationship Violence</a:t>
            </a:r>
          </a:p>
          <a:p>
            <a:pPr marL="285750" indent="-285750">
              <a:buFont typeface="Arial" panose="020B0604020202020204" pitchFamily="34" charset="0"/>
              <a:buChar char="•"/>
            </a:pPr>
            <a:r>
              <a:rPr lang="en-US" sz="1600" dirty="0">
                <a:solidFill>
                  <a:srgbClr val="002060"/>
                </a:solidFill>
              </a:rPr>
              <a:t>Throwing things</a:t>
            </a:r>
          </a:p>
          <a:p>
            <a:pPr marL="285750" indent="-285750">
              <a:buFont typeface="Arial" panose="020B0604020202020204" pitchFamily="34" charset="0"/>
              <a:buChar char="•"/>
            </a:pPr>
            <a:r>
              <a:rPr lang="en-US" sz="1600" dirty="0">
                <a:solidFill>
                  <a:srgbClr val="002060"/>
                </a:solidFill>
              </a:rPr>
              <a:t>Choking</a:t>
            </a:r>
          </a:p>
          <a:p>
            <a:pPr marL="285750" indent="-285750">
              <a:buFont typeface="Arial" panose="020B0604020202020204" pitchFamily="34" charset="0"/>
              <a:buChar char="•"/>
            </a:pPr>
            <a:r>
              <a:rPr lang="en-US" sz="1600" dirty="0">
                <a:solidFill>
                  <a:srgbClr val="002060"/>
                </a:solidFill>
              </a:rPr>
              <a:t>Hitting/Slapping </a:t>
            </a:r>
          </a:p>
          <a:p>
            <a:pPr marL="285750" indent="-285750">
              <a:buFont typeface="Arial" panose="020B0604020202020204" pitchFamily="34" charset="0"/>
              <a:buChar char="•"/>
            </a:pPr>
            <a:r>
              <a:rPr lang="en-US" sz="1600" dirty="0">
                <a:solidFill>
                  <a:srgbClr val="002060"/>
                </a:solidFill>
              </a:rPr>
              <a:t>Threats</a:t>
            </a:r>
          </a:p>
          <a:p>
            <a:pPr marL="285750" indent="-285750">
              <a:buFont typeface="Arial" panose="020B0604020202020204" pitchFamily="34" charset="0"/>
              <a:buChar char="•"/>
            </a:pPr>
            <a:r>
              <a:rPr lang="en-US" sz="1600" dirty="0">
                <a:solidFill>
                  <a:srgbClr val="002060"/>
                </a:solidFill>
              </a:rPr>
              <a:t>Roommate Violence</a:t>
            </a:r>
          </a:p>
          <a:p>
            <a:pPr algn="ctr"/>
            <a:endParaRPr lang="en-US" sz="1600" b="1" u="sng" dirty="0">
              <a:solidFill>
                <a:srgbClr val="002060"/>
              </a:solidFill>
            </a:endParaRPr>
          </a:p>
          <a:p>
            <a:pPr algn="ctr"/>
            <a:endParaRPr lang="en-US" sz="1600" b="1" u="sng" dirty="0">
              <a:solidFill>
                <a:srgbClr val="002060"/>
              </a:solidFill>
            </a:endParaRPr>
          </a:p>
          <a:p>
            <a:pPr algn="ctr"/>
            <a:endParaRPr lang="en-US" sz="1600" b="1" u="sng" dirty="0">
              <a:solidFill>
                <a:srgbClr val="002060"/>
              </a:solidFill>
            </a:endParaRPr>
          </a:p>
          <a:p>
            <a:pPr algn="ctr"/>
            <a:r>
              <a:rPr lang="en-US" sz="1600" b="1" u="sng" dirty="0">
                <a:solidFill>
                  <a:srgbClr val="002060"/>
                </a:solidFill>
              </a:rPr>
              <a:t> </a:t>
            </a:r>
          </a:p>
        </p:txBody>
      </p:sp>
      <p:sp>
        <p:nvSpPr>
          <p:cNvPr id="9" name="TextBox 8">
            <a:extLst>
              <a:ext uri="{FF2B5EF4-FFF2-40B4-BE49-F238E27FC236}">
                <a16:creationId xmlns:a16="http://schemas.microsoft.com/office/drawing/2014/main" id="{C7133BE8-5411-45F4-8CEC-71FB0EAFE871}"/>
              </a:ext>
            </a:extLst>
          </p:cNvPr>
          <p:cNvSpPr txBox="1"/>
          <p:nvPr/>
        </p:nvSpPr>
        <p:spPr>
          <a:xfrm>
            <a:off x="6505452" y="4474866"/>
            <a:ext cx="2869804" cy="3077766"/>
          </a:xfrm>
          <a:prstGeom prst="rect">
            <a:avLst/>
          </a:prstGeom>
          <a:noFill/>
        </p:spPr>
        <p:txBody>
          <a:bodyPr wrap="square" numCol="1" rtlCol="0">
            <a:spAutoFit/>
          </a:bodyPr>
          <a:lstStyle/>
          <a:p>
            <a:r>
              <a:rPr lang="en-US" sz="1600" b="1" u="sng" dirty="0">
                <a:solidFill>
                  <a:srgbClr val="002060"/>
                </a:solidFill>
              </a:rPr>
              <a:t>Stalking</a:t>
            </a:r>
          </a:p>
          <a:p>
            <a:pPr marL="285750" indent="-285750">
              <a:buFont typeface="Arial" panose="020B0604020202020204" pitchFamily="34" charset="0"/>
              <a:buChar char="•"/>
            </a:pPr>
            <a:r>
              <a:rPr lang="en-US" sz="1600" dirty="0">
                <a:solidFill>
                  <a:srgbClr val="002060"/>
                </a:solidFill>
              </a:rPr>
              <a:t>Following</a:t>
            </a:r>
          </a:p>
          <a:p>
            <a:pPr marL="285750" indent="-285750">
              <a:buFont typeface="Arial" panose="020B0604020202020204" pitchFamily="34" charset="0"/>
              <a:buChar char="•"/>
            </a:pPr>
            <a:r>
              <a:rPr lang="en-US" sz="1600" dirty="0">
                <a:solidFill>
                  <a:srgbClr val="002060"/>
                </a:solidFill>
              </a:rPr>
              <a:t>Surveilling </a:t>
            </a:r>
          </a:p>
          <a:p>
            <a:pPr marL="285750" indent="-285750">
              <a:buFont typeface="Arial" panose="020B0604020202020204" pitchFamily="34" charset="0"/>
              <a:buChar char="•"/>
            </a:pPr>
            <a:r>
              <a:rPr lang="en-US" sz="1600" dirty="0">
                <a:solidFill>
                  <a:srgbClr val="002060"/>
                </a:solidFill>
              </a:rPr>
              <a:t>Unwanted Gifts</a:t>
            </a:r>
          </a:p>
          <a:p>
            <a:pPr marL="285750" indent="-285750">
              <a:buFont typeface="Arial" panose="020B0604020202020204" pitchFamily="34" charset="0"/>
              <a:buChar char="•"/>
            </a:pPr>
            <a:r>
              <a:rPr lang="en-US" sz="1600" dirty="0">
                <a:solidFill>
                  <a:srgbClr val="002060"/>
                </a:solidFill>
              </a:rPr>
              <a:t>Threats</a:t>
            </a:r>
          </a:p>
          <a:p>
            <a:pPr marL="285750" indent="-285750">
              <a:buFont typeface="Arial" panose="020B0604020202020204" pitchFamily="34" charset="0"/>
              <a:buChar char="•"/>
            </a:pPr>
            <a:r>
              <a:rPr lang="en-US" sz="1600" dirty="0">
                <a:solidFill>
                  <a:srgbClr val="002060"/>
                </a:solidFill>
              </a:rPr>
              <a:t>Showing up at someone’s dorm, house, class, or work</a:t>
            </a:r>
          </a:p>
          <a:p>
            <a:pPr marL="285750" indent="-285750">
              <a:buFont typeface="Arial" panose="020B0604020202020204" pitchFamily="34" charset="0"/>
              <a:buChar char="•"/>
            </a:pPr>
            <a:r>
              <a:rPr lang="en-US" sz="1600" dirty="0">
                <a:solidFill>
                  <a:srgbClr val="002060"/>
                </a:solidFill>
              </a:rPr>
              <a:t>Ignoring boundaries </a:t>
            </a:r>
          </a:p>
          <a:p>
            <a:pPr algn="ctr"/>
            <a:endParaRPr lang="en-US" sz="1600" b="1" u="sng" dirty="0">
              <a:solidFill>
                <a:srgbClr val="002060"/>
              </a:solidFill>
            </a:endParaRPr>
          </a:p>
          <a:p>
            <a:pPr algn="ctr"/>
            <a:endParaRPr lang="en-US" sz="1600" b="1" u="sng" dirty="0">
              <a:solidFill>
                <a:srgbClr val="002060"/>
              </a:solidFill>
            </a:endParaRPr>
          </a:p>
          <a:p>
            <a:pPr algn="ctr"/>
            <a:endParaRPr lang="en-US" sz="1600" b="1" u="sng" dirty="0">
              <a:solidFill>
                <a:srgbClr val="002060"/>
              </a:solidFill>
            </a:endParaRPr>
          </a:p>
          <a:p>
            <a:pPr algn="ctr"/>
            <a:r>
              <a:rPr lang="en-US" sz="1600" b="1" u="sng" dirty="0">
                <a:solidFill>
                  <a:srgbClr val="002060"/>
                </a:solidFill>
              </a:rPr>
              <a:t> </a:t>
            </a:r>
          </a:p>
        </p:txBody>
      </p:sp>
      <p:sp>
        <p:nvSpPr>
          <p:cNvPr id="10" name="TextBox 9">
            <a:extLst>
              <a:ext uri="{FF2B5EF4-FFF2-40B4-BE49-F238E27FC236}">
                <a16:creationId xmlns:a16="http://schemas.microsoft.com/office/drawing/2014/main" id="{503EBDCB-53B7-470F-AEA1-AA78F9AAE240}"/>
              </a:ext>
            </a:extLst>
          </p:cNvPr>
          <p:cNvSpPr txBox="1"/>
          <p:nvPr/>
        </p:nvSpPr>
        <p:spPr>
          <a:xfrm>
            <a:off x="3802410" y="2938278"/>
            <a:ext cx="2976071" cy="3385542"/>
          </a:xfrm>
          <a:prstGeom prst="rect">
            <a:avLst/>
          </a:prstGeom>
          <a:noFill/>
        </p:spPr>
        <p:txBody>
          <a:bodyPr wrap="square" numCol="1" rtlCol="0">
            <a:spAutoFit/>
          </a:bodyPr>
          <a:lstStyle/>
          <a:p>
            <a:r>
              <a:rPr lang="en-US" sz="1600" b="1" u="sng" dirty="0">
                <a:solidFill>
                  <a:srgbClr val="002060"/>
                </a:solidFill>
              </a:rPr>
              <a:t>Sexual Exploitation</a:t>
            </a:r>
          </a:p>
          <a:p>
            <a:pPr marL="285750" indent="-285750">
              <a:buFont typeface="Arial" panose="020B0604020202020204" pitchFamily="34" charset="0"/>
              <a:buChar char="•"/>
            </a:pPr>
            <a:r>
              <a:rPr lang="en-US" sz="1600" dirty="0">
                <a:solidFill>
                  <a:srgbClr val="002060"/>
                </a:solidFill>
              </a:rPr>
              <a:t>Lying about STI</a:t>
            </a:r>
          </a:p>
          <a:p>
            <a:pPr marL="285750" indent="-285750">
              <a:buFont typeface="Arial" panose="020B0604020202020204" pitchFamily="34" charset="0"/>
              <a:buChar char="•"/>
            </a:pPr>
            <a:r>
              <a:rPr lang="en-US" sz="1600" dirty="0">
                <a:solidFill>
                  <a:srgbClr val="002060"/>
                </a:solidFill>
              </a:rPr>
              <a:t>Lying about condom use </a:t>
            </a:r>
          </a:p>
          <a:p>
            <a:pPr marL="285750" indent="-285750">
              <a:buFont typeface="Arial" panose="020B0604020202020204" pitchFamily="34" charset="0"/>
              <a:buChar char="•"/>
            </a:pPr>
            <a:r>
              <a:rPr lang="en-US" sz="1600" dirty="0">
                <a:solidFill>
                  <a:srgbClr val="002060"/>
                </a:solidFill>
              </a:rPr>
              <a:t>Taking pictures/video without consent</a:t>
            </a:r>
          </a:p>
          <a:p>
            <a:pPr marL="285750" indent="-285750">
              <a:buFont typeface="Arial" panose="020B0604020202020204" pitchFamily="34" charset="0"/>
              <a:buChar char="•"/>
            </a:pPr>
            <a:r>
              <a:rPr lang="en-US" sz="1600" dirty="0">
                <a:solidFill>
                  <a:srgbClr val="002060"/>
                </a:solidFill>
              </a:rPr>
              <a:t>Sharing pictures/video without consent</a:t>
            </a:r>
          </a:p>
          <a:p>
            <a:pPr marL="285750" indent="-285750">
              <a:buFont typeface="Arial" panose="020B0604020202020204" pitchFamily="34" charset="0"/>
              <a:buChar char="•"/>
            </a:pPr>
            <a:r>
              <a:rPr lang="en-US" sz="1600" dirty="0">
                <a:solidFill>
                  <a:srgbClr val="002060"/>
                </a:solidFill>
              </a:rPr>
              <a:t>Sending images of private parts without consent</a:t>
            </a:r>
          </a:p>
          <a:p>
            <a:pPr algn="ctr"/>
            <a:endParaRPr lang="en-US" sz="1600" b="1" u="sng" dirty="0">
              <a:solidFill>
                <a:srgbClr val="002060"/>
              </a:solidFill>
            </a:endParaRPr>
          </a:p>
          <a:p>
            <a:pPr algn="ctr"/>
            <a:endParaRPr lang="en-US" sz="1600" b="1" u="sng" dirty="0">
              <a:solidFill>
                <a:srgbClr val="002060"/>
              </a:solidFill>
            </a:endParaRPr>
          </a:p>
          <a:p>
            <a:pPr algn="ctr"/>
            <a:endParaRPr lang="en-US" sz="1600" b="1" u="sng" dirty="0">
              <a:solidFill>
                <a:srgbClr val="002060"/>
              </a:solidFill>
            </a:endParaRPr>
          </a:p>
          <a:p>
            <a:pPr algn="ctr"/>
            <a:r>
              <a:rPr lang="en-US" sz="1600" b="1" u="sng" dirty="0">
                <a:solidFill>
                  <a:srgbClr val="002060"/>
                </a:solidFill>
              </a:rPr>
              <a:t> </a:t>
            </a:r>
          </a:p>
        </p:txBody>
      </p:sp>
      <p:sp>
        <p:nvSpPr>
          <p:cNvPr id="11" name="TextBox 10">
            <a:extLst>
              <a:ext uri="{FF2B5EF4-FFF2-40B4-BE49-F238E27FC236}">
                <a16:creationId xmlns:a16="http://schemas.microsoft.com/office/drawing/2014/main" id="{6DA9DE68-D0D6-42CB-AEEB-6972ED4080F1}"/>
              </a:ext>
            </a:extLst>
          </p:cNvPr>
          <p:cNvSpPr txBox="1"/>
          <p:nvPr/>
        </p:nvSpPr>
        <p:spPr>
          <a:xfrm>
            <a:off x="9931138" y="4404549"/>
            <a:ext cx="2348916" cy="2800767"/>
          </a:xfrm>
          <a:prstGeom prst="rect">
            <a:avLst/>
          </a:prstGeom>
          <a:noFill/>
        </p:spPr>
        <p:txBody>
          <a:bodyPr wrap="square" numCol="1" rtlCol="0">
            <a:spAutoFit/>
          </a:bodyPr>
          <a:lstStyle/>
          <a:p>
            <a:r>
              <a:rPr lang="en-US" sz="1600" b="1" u="sng" dirty="0">
                <a:solidFill>
                  <a:srgbClr val="002060"/>
                </a:solidFill>
              </a:rPr>
              <a:t>Retaliation </a:t>
            </a:r>
          </a:p>
          <a:p>
            <a:pPr marL="285750" indent="-285750">
              <a:buFont typeface="Arial" panose="020B0604020202020204" pitchFamily="34" charset="0"/>
              <a:buChar char="•"/>
            </a:pPr>
            <a:r>
              <a:rPr lang="en-US" sz="1600" dirty="0">
                <a:solidFill>
                  <a:srgbClr val="002060"/>
                </a:solidFill>
              </a:rPr>
              <a:t>Harassment toward someone who files a  complaint</a:t>
            </a:r>
          </a:p>
          <a:p>
            <a:pPr marL="285750" indent="-285750">
              <a:buFont typeface="Arial" panose="020B0604020202020204" pitchFamily="34" charset="0"/>
              <a:buChar char="•"/>
            </a:pPr>
            <a:r>
              <a:rPr lang="en-US" sz="1600" dirty="0">
                <a:solidFill>
                  <a:srgbClr val="002060"/>
                </a:solidFill>
              </a:rPr>
              <a:t>Treating someone different because they filed a complaint</a:t>
            </a:r>
          </a:p>
          <a:p>
            <a:endParaRPr lang="en-US" sz="1600" dirty="0">
              <a:solidFill>
                <a:srgbClr val="002060"/>
              </a:solidFill>
            </a:endParaRPr>
          </a:p>
          <a:p>
            <a:pPr algn="ctr"/>
            <a:endParaRPr lang="en-US" sz="1600" b="1" u="sng" dirty="0">
              <a:solidFill>
                <a:srgbClr val="002060"/>
              </a:solidFill>
            </a:endParaRPr>
          </a:p>
          <a:p>
            <a:pPr algn="ctr"/>
            <a:endParaRPr lang="en-US" sz="1600" b="1" u="sng" dirty="0">
              <a:solidFill>
                <a:srgbClr val="002060"/>
              </a:solidFill>
            </a:endParaRPr>
          </a:p>
          <a:p>
            <a:pPr algn="ctr"/>
            <a:r>
              <a:rPr lang="en-US" sz="1600" b="1" u="sng" dirty="0">
                <a:solidFill>
                  <a:srgbClr val="002060"/>
                </a:solidFill>
              </a:rPr>
              <a:t> </a:t>
            </a:r>
          </a:p>
        </p:txBody>
      </p:sp>
      <p:sp>
        <p:nvSpPr>
          <p:cNvPr id="12" name="TextBox 11">
            <a:extLst>
              <a:ext uri="{FF2B5EF4-FFF2-40B4-BE49-F238E27FC236}">
                <a16:creationId xmlns:a16="http://schemas.microsoft.com/office/drawing/2014/main" id="{AC9ECFDE-7F1A-464B-A5C0-E9F1F8F7D9C2}"/>
              </a:ext>
            </a:extLst>
          </p:cNvPr>
          <p:cNvSpPr txBox="1"/>
          <p:nvPr/>
        </p:nvSpPr>
        <p:spPr>
          <a:xfrm>
            <a:off x="7589972" y="2938278"/>
            <a:ext cx="2348916" cy="2308324"/>
          </a:xfrm>
          <a:prstGeom prst="rect">
            <a:avLst/>
          </a:prstGeom>
          <a:noFill/>
        </p:spPr>
        <p:txBody>
          <a:bodyPr wrap="square" numCol="1" rtlCol="0">
            <a:spAutoFit/>
          </a:bodyPr>
          <a:lstStyle/>
          <a:p>
            <a:r>
              <a:rPr lang="en-US" sz="1600" b="1" u="sng" dirty="0">
                <a:solidFill>
                  <a:srgbClr val="002060"/>
                </a:solidFill>
              </a:rPr>
              <a:t>Sexual Harassment</a:t>
            </a:r>
          </a:p>
          <a:p>
            <a:pPr marL="285750" indent="-285750">
              <a:buFont typeface="Arial" panose="020B0604020202020204" pitchFamily="34" charset="0"/>
              <a:buChar char="•"/>
            </a:pPr>
            <a:r>
              <a:rPr lang="en-US" sz="1600" dirty="0">
                <a:solidFill>
                  <a:srgbClr val="002060"/>
                </a:solidFill>
              </a:rPr>
              <a:t>Continual, unwanted words or conduct of a sexual nature or otherwise</a:t>
            </a:r>
          </a:p>
          <a:p>
            <a:endParaRPr lang="en-US" sz="1600" dirty="0">
              <a:solidFill>
                <a:srgbClr val="002060"/>
              </a:solidFill>
            </a:endParaRPr>
          </a:p>
          <a:p>
            <a:pPr algn="ctr"/>
            <a:endParaRPr lang="en-US" sz="1600" b="1" u="sng" dirty="0">
              <a:solidFill>
                <a:srgbClr val="002060"/>
              </a:solidFill>
            </a:endParaRPr>
          </a:p>
          <a:p>
            <a:pPr algn="ctr"/>
            <a:endParaRPr lang="en-US" sz="1600" b="1" u="sng" dirty="0">
              <a:solidFill>
                <a:srgbClr val="002060"/>
              </a:solidFill>
            </a:endParaRPr>
          </a:p>
          <a:p>
            <a:pPr algn="ctr"/>
            <a:r>
              <a:rPr lang="en-US" sz="1600" b="1" u="sng" dirty="0">
                <a:solidFill>
                  <a:srgbClr val="002060"/>
                </a:solidFill>
              </a:rPr>
              <a:t> </a:t>
            </a:r>
          </a:p>
        </p:txBody>
      </p:sp>
    </p:spTree>
    <p:extLst>
      <p:ext uri="{BB962C8B-B14F-4D97-AF65-F5344CB8AC3E}">
        <p14:creationId xmlns:p14="http://schemas.microsoft.com/office/powerpoint/2010/main" val="3112812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C79E74EA-B521-7447-B1CC-A121AEE1FD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02A7F1F1-2CE6-440C-87A9-1E297CC78A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417"/>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86F3BCC6-FECE-4E22-B89C-41CA5D30F730}"/>
              </a:ext>
            </a:extLst>
          </p:cNvPr>
          <p:cNvSpPr txBox="1"/>
          <p:nvPr/>
        </p:nvSpPr>
        <p:spPr>
          <a:xfrm>
            <a:off x="2483223" y="1320166"/>
            <a:ext cx="7859806" cy="646331"/>
          </a:xfrm>
          <a:prstGeom prst="rect">
            <a:avLst/>
          </a:prstGeom>
          <a:noFill/>
        </p:spPr>
        <p:txBody>
          <a:bodyPr wrap="square" rtlCol="0">
            <a:spAutoFit/>
          </a:bodyPr>
          <a:lstStyle/>
          <a:p>
            <a:pPr algn="ctr"/>
            <a:r>
              <a:rPr lang="en-US" sz="3600" dirty="0">
                <a:solidFill>
                  <a:srgbClr val="002060"/>
                </a:solidFill>
              </a:rPr>
              <a:t>Sanctions</a:t>
            </a:r>
          </a:p>
        </p:txBody>
      </p:sp>
      <p:sp>
        <p:nvSpPr>
          <p:cNvPr id="5" name="TextBox 4">
            <a:extLst>
              <a:ext uri="{FF2B5EF4-FFF2-40B4-BE49-F238E27FC236}">
                <a16:creationId xmlns:a16="http://schemas.microsoft.com/office/drawing/2014/main" id="{97327D7F-5958-4DBD-9F19-C65B0D50C5B2}"/>
              </a:ext>
            </a:extLst>
          </p:cNvPr>
          <p:cNvSpPr txBox="1"/>
          <p:nvPr/>
        </p:nvSpPr>
        <p:spPr>
          <a:xfrm>
            <a:off x="354106" y="2350062"/>
            <a:ext cx="11483788" cy="400110"/>
          </a:xfrm>
          <a:prstGeom prst="rect">
            <a:avLst/>
          </a:prstGeom>
          <a:noFill/>
        </p:spPr>
        <p:txBody>
          <a:bodyPr wrap="square" rtlCol="0">
            <a:spAutoFit/>
          </a:bodyPr>
          <a:lstStyle/>
          <a:p>
            <a:pPr algn="just"/>
            <a:r>
              <a:rPr lang="en-US" sz="2000" dirty="0">
                <a:solidFill>
                  <a:srgbClr val="002060"/>
                </a:solidFill>
              </a:rPr>
              <a:t>If there is a finding of responsibility:</a:t>
            </a:r>
          </a:p>
        </p:txBody>
      </p:sp>
      <p:sp>
        <p:nvSpPr>
          <p:cNvPr id="6" name="TextBox 5">
            <a:extLst>
              <a:ext uri="{FF2B5EF4-FFF2-40B4-BE49-F238E27FC236}">
                <a16:creationId xmlns:a16="http://schemas.microsoft.com/office/drawing/2014/main" id="{8A97A313-383B-43C6-8290-BFDA1FA1F536}"/>
              </a:ext>
            </a:extLst>
          </p:cNvPr>
          <p:cNvSpPr txBox="1"/>
          <p:nvPr/>
        </p:nvSpPr>
        <p:spPr>
          <a:xfrm>
            <a:off x="176470" y="2968090"/>
            <a:ext cx="2348916" cy="2031325"/>
          </a:xfrm>
          <a:prstGeom prst="rect">
            <a:avLst/>
          </a:prstGeom>
          <a:noFill/>
        </p:spPr>
        <p:txBody>
          <a:bodyPr wrap="square" numCol="1" rtlCol="0">
            <a:spAutoFit/>
          </a:bodyPr>
          <a:lstStyle/>
          <a:p>
            <a:r>
              <a:rPr lang="en-US" b="1" u="sng" dirty="0">
                <a:solidFill>
                  <a:srgbClr val="002060"/>
                </a:solidFill>
              </a:rPr>
              <a:t>Sexual Assault</a:t>
            </a:r>
          </a:p>
          <a:p>
            <a:pPr marL="285750" indent="-285750">
              <a:buFont typeface="Arial" panose="020B0604020202020204" pitchFamily="34" charset="0"/>
              <a:buChar char="•"/>
            </a:pPr>
            <a:r>
              <a:rPr lang="en-US" dirty="0">
                <a:solidFill>
                  <a:srgbClr val="002060"/>
                </a:solidFill>
              </a:rPr>
              <a:t>Suspension</a:t>
            </a:r>
          </a:p>
          <a:p>
            <a:pPr marL="285750" indent="-285750">
              <a:buFont typeface="Arial" panose="020B0604020202020204" pitchFamily="34" charset="0"/>
              <a:buChar char="•"/>
            </a:pPr>
            <a:r>
              <a:rPr lang="en-US" dirty="0">
                <a:solidFill>
                  <a:srgbClr val="002060"/>
                </a:solidFill>
              </a:rPr>
              <a:t>Expulsion </a:t>
            </a:r>
          </a:p>
          <a:p>
            <a:endParaRPr lang="en-US" dirty="0">
              <a:solidFill>
                <a:srgbClr val="002060"/>
              </a:solidFill>
            </a:endParaRPr>
          </a:p>
          <a:p>
            <a:pPr algn="ctr"/>
            <a:endParaRPr lang="en-US" b="1" u="sng" dirty="0">
              <a:solidFill>
                <a:srgbClr val="002060"/>
              </a:solidFill>
            </a:endParaRPr>
          </a:p>
          <a:p>
            <a:pPr algn="ctr"/>
            <a:endParaRPr lang="en-US" b="1" u="sng" dirty="0">
              <a:solidFill>
                <a:srgbClr val="002060"/>
              </a:solidFill>
            </a:endParaRPr>
          </a:p>
          <a:p>
            <a:pPr algn="ctr"/>
            <a:r>
              <a:rPr lang="en-US" b="1" u="sng" dirty="0">
                <a:solidFill>
                  <a:srgbClr val="002060"/>
                </a:solidFill>
              </a:rPr>
              <a:t> </a:t>
            </a:r>
          </a:p>
        </p:txBody>
      </p:sp>
      <p:sp>
        <p:nvSpPr>
          <p:cNvPr id="8" name="TextBox 7">
            <a:extLst>
              <a:ext uri="{FF2B5EF4-FFF2-40B4-BE49-F238E27FC236}">
                <a16:creationId xmlns:a16="http://schemas.microsoft.com/office/drawing/2014/main" id="{01934A8A-75A5-4C7A-AC1F-29B4C3EBE3DC}"/>
              </a:ext>
            </a:extLst>
          </p:cNvPr>
          <p:cNvSpPr txBox="1"/>
          <p:nvPr/>
        </p:nvSpPr>
        <p:spPr>
          <a:xfrm>
            <a:off x="1924406" y="2968089"/>
            <a:ext cx="2348916" cy="2031325"/>
          </a:xfrm>
          <a:prstGeom prst="rect">
            <a:avLst/>
          </a:prstGeom>
          <a:noFill/>
        </p:spPr>
        <p:txBody>
          <a:bodyPr wrap="square" numCol="1" rtlCol="0">
            <a:spAutoFit/>
          </a:bodyPr>
          <a:lstStyle/>
          <a:p>
            <a:r>
              <a:rPr lang="en-US" b="1" u="sng" dirty="0">
                <a:solidFill>
                  <a:srgbClr val="002060"/>
                </a:solidFill>
              </a:rPr>
              <a:t>Relationship Violence</a:t>
            </a:r>
          </a:p>
          <a:p>
            <a:pPr marL="285750" indent="-285750">
              <a:buFont typeface="Arial" panose="020B0604020202020204" pitchFamily="34" charset="0"/>
              <a:buChar char="•"/>
            </a:pPr>
            <a:r>
              <a:rPr lang="en-US" dirty="0">
                <a:solidFill>
                  <a:srgbClr val="002060"/>
                </a:solidFill>
              </a:rPr>
              <a:t>Suspension</a:t>
            </a:r>
          </a:p>
          <a:p>
            <a:pPr marL="285750" indent="-285750">
              <a:buFont typeface="Arial" panose="020B0604020202020204" pitchFamily="34" charset="0"/>
              <a:buChar char="•"/>
            </a:pPr>
            <a:r>
              <a:rPr lang="en-US" dirty="0">
                <a:solidFill>
                  <a:srgbClr val="002060"/>
                </a:solidFill>
              </a:rPr>
              <a:t>Expulsion</a:t>
            </a:r>
          </a:p>
          <a:p>
            <a:pPr algn="ctr"/>
            <a:endParaRPr lang="en-US" b="1" u="sng" dirty="0">
              <a:solidFill>
                <a:srgbClr val="002060"/>
              </a:solidFill>
            </a:endParaRPr>
          </a:p>
          <a:p>
            <a:pPr algn="ctr"/>
            <a:endParaRPr lang="en-US" b="1" u="sng" dirty="0">
              <a:solidFill>
                <a:srgbClr val="002060"/>
              </a:solidFill>
            </a:endParaRPr>
          </a:p>
          <a:p>
            <a:pPr algn="ctr"/>
            <a:endParaRPr lang="en-US" b="1" u="sng" dirty="0">
              <a:solidFill>
                <a:srgbClr val="002060"/>
              </a:solidFill>
            </a:endParaRPr>
          </a:p>
          <a:p>
            <a:pPr algn="ctr"/>
            <a:r>
              <a:rPr lang="en-US" b="1" u="sng" dirty="0">
                <a:solidFill>
                  <a:srgbClr val="002060"/>
                </a:solidFill>
              </a:rPr>
              <a:t> </a:t>
            </a:r>
          </a:p>
        </p:txBody>
      </p:sp>
      <p:sp>
        <p:nvSpPr>
          <p:cNvPr id="9" name="TextBox 8">
            <a:extLst>
              <a:ext uri="{FF2B5EF4-FFF2-40B4-BE49-F238E27FC236}">
                <a16:creationId xmlns:a16="http://schemas.microsoft.com/office/drawing/2014/main" id="{C7133BE8-5411-45F4-8CEC-71FB0EAFE871}"/>
              </a:ext>
            </a:extLst>
          </p:cNvPr>
          <p:cNvSpPr txBox="1"/>
          <p:nvPr/>
        </p:nvSpPr>
        <p:spPr>
          <a:xfrm>
            <a:off x="6413126" y="2953667"/>
            <a:ext cx="2869804" cy="2308324"/>
          </a:xfrm>
          <a:prstGeom prst="rect">
            <a:avLst/>
          </a:prstGeom>
          <a:noFill/>
        </p:spPr>
        <p:txBody>
          <a:bodyPr wrap="square" numCol="1" rtlCol="0">
            <a:spAutoFit/>
          </a:bodyPr>
          <a:lstStyle/>
          <a:p>
            <a:r>
              <a:rPr lang="en-US" b="1" u="sng" dirty="0">
                <a:solidFill>
                  <a:srgbClr val="002060"/>
                </a:solidFill>
              </a:rPr>
              <a:t>Stalking based on sex       </a:t>
            </a:r>
          </a:p>
          <a:p>
            <a:pPr marL="285750" indent="-285750">
              <a:buFont typeface="Arial" panose="020B0604020202020204" pitchFamily="34" charset="0"/>
              <a:buChar char="•"/>
            </a:pPr>
            <a:r>
              <a:rPr lang="en-US" dirty="0">
                <a:solidFill>
                  <a:srgbClr val="002060"/>
                </a:solidFill>
              </a:rPr>
              <a:t>Warning </a:t>
            </a:r>
          </a:p>
          <a:p>
            <a:pPr marL="285750" indent="-285750">
              <a:buFont typeface="Arial" panose="020B0604020202020204" pitchFamily="34" charset="0"/>
              <a:buChar char="•"/>
            </a:pPr>
            <a:r>
              <a:rPr lang="en-US" dirty="0">
                <a:solidFill>
                  <a:srgbClr val="002060"/>
                </a:solidFill>
              </a:rPr>
              <a:t>Probation </a:t>
            </a:r>
          </a:p>
          <a:p>
            <a:pPr marL="285750" indent="-285750">
              <a:buFont typeface="Arial" panose="020B0604020202020204" pitchFamily="34" charset="0"/>
              <a:buChar char="•"/>
            </a:pPr>
            <a:r>
              <a:rPr lang="en-US" dirty="0">
                <a:solidFill>
                  <a:srgbClr val="002060"/>
                </a:solidFill>
              </a:rPr>
              <a:t>Suspension </a:t>
            </a:r>
          </a:p>
          <a:p>
            <a:pPr marL="285750" indent="-285750">
              <a:buFont typeface="Arial" panose="020B0604020202020204" pitchFamily="34" charset="0"/>
              <a:buChar char="•"/>
            </a:pPr>
            <a:r>
              <a:rPr lang="en-US" dirty="0">
                <a:solidFill>
                  <a:srgbClr val="002060"/>
                </a:solidFill>
              </a:rPr>
              <a:t>Expulsion</a:t>
            </a:r>
          </a:p>
          <a:p>
            <a:pPr algn="ctr"/>
            <a:endParaRPr lang="en-US" b="1" u="sng" dirty="0">
              <a:solidFill>
                <a:srgbClr val="002060"/>
              </a:solidFill>
            </a:endParaRPr>
          </a:p>
          <a:p>
            <a:pPr algn="ctr"/>
            <a:endParaRPr lang="en-US" b="1" u="sng" dirty="0">
              <a:solidFill>
                <a:srgbClr val="002060"/>
              </a:solidFill>
            </a:endParaRPr>
          </a:p>
          <a:p>
            <a:pPr algn="ctr"/>
            <a:r>
              <a:rPr lang="en-US" b="1" u="sng" dirty="0">
                <a:solidFill>
                  <a:srgbClr val="002060"/>
                </a:solidFill>
              </a:rPr>
              <a:t> </a:t>
            </a:r>
          </a:p>
        </p:txBody>
      </p:sp>
      <p:sp>
        <p:nvSpPr>
          <p:cNvPr id="10" name="TextBox 9">
            <a:extLst>
              <a:ext uri="{FF2B5EF4-FFF2-40B4-BE49-F238E27FC236}">
                <a16:creationId xmlns:a16="http://schemas.microsoft.com/office/drawing/2014/main" id="{503EBDCB-53B7-470F-AEA1-AA78F9AAE240}"/>
              </a:ext>
            </a:extLst>
          </p:cNvPr>
          <p:cNvSpPr txBox="1"/>
          <p:nvPr/>
        </p:nvSpPr>
        <p:spPr>
          <a:xfrm>
            <a:off x="4273322" y="2968800"/>
            <a:ext cx="2976071" cy="2308324"/>
          </a:xfrm>
          <a:prstGeom prst="rect">
            <a:avLst/>
          </a:prstGeom>
          <a:noFill/>
        </p:spPr>
        <p:txBody>
          <a:bodyPr wrap="square" numCol="1" rtlCol="0">
            <a:spAutoFit/>
          </a:bodyPr>
          <a:lstStyle/>
          <a:p>
            <a:r>
              <a:rPr lang="en-US" b="1" u="sng" dirty="0">
                <a:solidFill>
                  <a:srgbClr val="002060"/>
                </a:solidFill>
              </a:rPr>
              <a:t>Sexual Exploitation</a:t>
            </a:r>
          </a:p>
          <a:p>
            <a:pPr marL="285750" indent="-285750">
              <a:buFont typeface="Arial" panose="020B0604020202020204" pitchFamily="34" charset="0"/>
              <a:buChar char="•"/>
            </a:pPr>
            <a:r>
              <a:rPr lang="en-US" dirty="0">
                <a:solidFill>
                  <a:srgbClr val="002060"/>
                </a:solidFill>
              </a:rPr>
              <a:t>Probation </a:t>
            </a:r>
          </a:p>
          <a:p>
            <a:pPr marL="285750" indent="-285750">
              <a:buFont typeface="Arial" panose="020B0604020202020204" pitchFamily="34" charset="0"/>
              <a:buChar char="•"/>
            </a:pPr>
            <a:r>
              <a:rPr lang="en-US" dirty="0">
                <a:solidFill>
                  <a:srgbClr val="002060"/>
                </a:solidFill>
              </a:rPr>
              <a:t>Suspension </a:t>
            </a:r>
          </a:p>
          <a:p>
            <a:pPr marL="285750" indent="-285750">
              <a:buFont typeface="Arial" panose="020B0604020202020204" pitchFamily="34" charset="0"/>
              <a:buChar char="•"/>
            </a:pPr>
            <a:r>
              <a:rPr lang="en-US" dirty="0">
                <a:solidFill>
                  <a:srgbClr val="002060"/>
                </a:solidFill>
              </a:rPr>
              <a:t>Expulsion </a:t>
            </a:r>
          </a:p>
          <a:p>
            <a:pPr algn="ctr"/>
            <a:endParaRPr lang="en-US" b="1" u="sng" dirty="0">
              <a:solidFill>
                <a:srgbClr val="002060"/>
              </a:solidFill>
            </a:endParaRPr>
          </a:p>
          <a:p>
            <a:pPr algn="ctr"/>
            <a:endParaRPr lang="en-US" b="1" u="sng" dirty="0">
              <a:solidFill>
                <a:srgbClr val="002060"/>
              </a:solidFill>
            </a:endParaRPr>
          </a:p>
          <a:p>
            <a:pPr algn="ctr"/>
            <a:endParaRPr lang="en-US" b="1" u="sng" dirty="0">
              <a:solidFill>
                <a:srgbClr val="002060"/>
              </a:solidFill>
            </a:endParaRPr>
          </a:p>
          <a:p>
            <a:pPr algn="ctr"/>
            <a:r>
              <a:rPr lang="en-US" b="1" u="sng" dirty="0">
                <a:solidFill>
                  <a:srgbClr val="002060"/>
                </a:solidFill>
              </a:rPr>
              <a:t> </a:t>
            </a:r>
          </a:p>
        </p:txBody>
      </p:sp>
      <p:sp>
        <p:nvSpPr>
          <p:cNvPr id="11" name="TextBox 10">
            <a:extLst>
              <a:ext uri="{FF2B5EF4-FFF2-40B4-BE49-F238E27FC236}">
                <a16:creationId xmlns:a16="http://schemas.microsoft.com/office/drawing/2014/main" id="{F2B8B461-1A87-4EE4-AB9E-86C0E248A0FE}"/>
              </a:ext>
            </a:extLst>
          </p:cNvPr>
          <p:cNvSpPr txBox="1"/>
          <p:nvPr/>
        </p:nvSpPr>
        <p:spPr>
          <a:xfrm>
            <a:off x="8832692" y="2953667"/>
            <a:ext cx="2869804" cy="2308324"/>
          </a:xfrm>
          <a:prstGeom prst="rect">
            <a:avLst/>
          </a:prstGeom>
          <a:noFill/>
        </p:spPr>
        <p:txBody>
          <a:bodyPr wrap="square" numCol="1" rtlCol="0">
            <a:spAutoFit/>
          </a:bodyPr>
          <a:lstStyle/>
          <a:p>
            <a:r>
              <a:rPr lang="en-US" b="1" u="sng" dirty="0">
                <a:solidFill>
                  <a:srgbClr val="002060"/>
                </a:solidFill>
              </a:rPr>
              <a:t>Harassment </a:t>
            </a:r>
          </a:p>
          <a:p>
            <a:pPr marL="285750" indent="-285750">
              <a:buFont typeface="Arial" panose="020B0604020202020204" pitchFamily="34" charset="0"/>
              <a:buChar char="•"/>
            </a:pPr>
            <a:r>
              <a:rPr lang="en-US" dirty="0">
                <a:solidFill>
                  <a:srgbClr val="002060"/>
                </a:solidFill>
              </a:rPr>
              <a:t>Warning </a:t>
            </a:r>
          </a:p>
          <a:p>
            <a:pPr marL="285750" indent="-285750">
              <a:buFont typeface="Arial" panose="020B0604020202020204" pitchFamily="34" charset="0"/>
              <a:buChar char="•"/>
            </a:pPr>
            <a:r>
              <a:rPr lang="en-US" dirty="0">
                <a:solidFill>
                  <a:srgbClr val="002060"/>
                </a:solidFill>
              </a:rPr>
              <a:t>Probation </a:t>
            </a:r>
          </a:p>
          <a:p>
            <a:pPr marL="285750" indent="-285750">
              <a:buFont typeface="Arial" panose="020B0604020202020204" pitchFamily="34" charset="0"/>
              <a:buChar char="•"/>
            </a:pPr>
            <a:r>
              <a:rPr lang="en-US" dirty="0">
                <a:solidFill>
                  <a:srgbClr val="002060"/>
                </a:solidFill>
              </a:rPr>
              <a:t>Suspension </a:t>
            </a:r>
          </a:p>
          <a:p>
            <a:pPr marL="285750" indent="-285750">
              <a:buFont typeface="Arial" panose="020B0604020202020204" pitchFamily="34" charset="0"/>
              <a:buChar char="•"/>
            </a:pPr>
            <a:r>
              <a:rPr lang="en-US" dirty="0">
                <a:solidFill>
                  <a:srgbClr val="002060"/>
                </a:solidFill>
              </a:rPr>
              <a:t>Expulsion</a:t>
            </a:r>
          </a:p>
          <a:p>
            <a:pPr algn="ctr"/>
            <a:endParaRPr lang="en-US" b="1" u="sng" dirty="0">
              <a:solidFill>
                <a:srgbClr val="002060"/>
              </a:solidFill>
            </a:endParaRPr>
          </a:p>
          <a:p>
            <a:pPr algn="ctr"/>
            <a:endParaRPr lang="en-US" b="1" u="sng" dirty="0">
              <a:solidFill>
                <a:srgbClr val="002060"/>
              </a:solidFill>
            </a:endParaRPr>
          </a:p>
          <a:p>
            <a:pPr algn="ctr"/>
            <a:r>
              <a:rPr lang="en-US" b="1" u="sng" dirty="0">
                <a:solidFill>
                  <a:srgbClr val="002060"/>
                </a:solidFill>
              </a:rPr>
              <a:t> </a:t>
            </a:r>
          </a:p>
        </p:txBody>
      </p:sp>
      <p:sp>
        <p:nvSpPr>
          <p:cNvPr id="14" name="TextBox 13">
            <a:extLst>
              <a:ext uri="{FF2B5EF4-FFF2-40B4-BE49-F238E27FC236}">
                <a16:creationId xmlns:a16="http://schemas.microsoft.com/office/drawing/2014/main" id="{39FAD186-90D7-41D4-A584-E50CED6CFC44}"/>
              </a:ext>
            </a:extLst>
          </p:cNvPr>
          <p:cNvSpPr txBox="1"/>
          <p:nvPr/>
        </p:nvSpPr>
        <p:spPr>
          <a:xfrm>
            <a:off x="10531979" y="2964911"/>
            <a:ext cx="2869804" cy="1754326"/>
          </a:xfrm>
          <a:prstGeom prst="rect">
            <a:avLst/>
          </a:prstGeom>
          <a:noFill/>
        </p:spPr>
        <p:txBody>
          <a:bodyPr wrap="square" numCol="1" rtlCol="0">
            <a:spAutoFit/>
          </a:bodyPr>
          <a:lstStyle/>
          <a:p>
            <a:r>
              <a:rPr lang="en-US" b="1" u="sng" dirty="0">
                <a:solidFill>
                  <a:srgbClr val="002060"/>
                </a:solidFill>
              </a:rPr>
              <a:t>Retaliation  </a:t>
            </a:r>
          </a:p>
          <a:p>
            <a:pPr marL="285750" indent="-285750">
              <a:buFont typeface="Arial" panose="020B0604020202020204" pitchFamily="34" charset="0"/>
              <a:buChar char="•"/>
            </a:pPr>
            <a:r>
              <a:rPr lang="en-US" dirty="0">
                <a:solidFill>
                  <a:srgbClr val="002060"/>
                </a:solidFill>
              </a:rPr>
              <a:t>Suspension </a:t>
            </a:r>
          </a:p>
          <a:p>
            <a:pPr marL="285750" indent="-285750">
              <a:buFont typeface="Arial" panose="020B0604020202020204" pitchFamily="34" charset="0"/>
              <a:buChar char="•"/>
            </a:pPr>
            <a:r>
              <a:rPr lang="en-US" dirty="0">
                <a:solidFill>
                  <a:srgbClr val="002060"/>
                </a:solidFill>
              </a:rPr>
              <a:t>Expulsion</a:t>
            </a:r>
          </a:p>
          <a:p>
            <a:pPr algn="ctr"/>
            <a:endParaRPr lang="en-US" b="1" u="sng" dirty="0">
              <a:solidFill>
                <a:srgbClr val="002060"/>
              </a:solidFill>
            </a:endParaRPr>
          </a:p>
          <a:p>
            <a:pPr algn="ctr"/>
            <a:endParaRPr lang="en-US" b="1" u="sng" dirty="0">
              <a:solidFill>
                <a:srgbClr val="002060"/>
              </a:solidFill>
            </a:endParaRPr>
          </a:p>
          <a:p>
            <a:pPr algn="ctr"/>
            <a:r>
              <a:rPr lang="en-US" b="1" u="sng" dirty="0">
                <a:solidFill>
                  <a:srgbClr val="002060"/>
                </a:solidFill>
              </a:rPr>
              <a:t> </a:t>
            </a:r>
          </a:p>
        </p:txBody>
      </p:sp>
      <p:sp>
        <p:nvSpPr>
          <p:cNvPr id="15" name="TextBox 14">
            <a:extLst>
              <a:ext uri="{FF2B5EF4-FFF2-40B4-BE49-F238E27FC236}">
                <a16:creationId xmlns:a16="http://schemas.microsoft.com/office/drawing/2014/main" id="{38DD284B-AB76-4E24-9B78-4F2EF44107BF}"/>
              </a:ext>
            </a:extLst>
          </p:cNvPr>
          <p:cNvSpPr txBox="1"/>
          <p:nvPr/>
        </p:nvSpPr>
        <p:spPr>
          <a:xfrm>
            <a:off x="176470" y="4833645"/>
            <a:ext cx="11483788" cy="707886"/>
          </a:xfrm>
          <a:prstGeom prst="rect">
            <a:avLst/>
          </a:prstGeom>
          <a:noFill/>
        </p:spPr>
        <p:txBody>
          <a:bodyPr wrap="square" rtlCol="0">
            <a:spAutoFit/>
          </a:bodyPr>
          <a:lstStyle/>
          <a:p>
            <a:pPr algn="just"/>
            <a:r>
              <a:rPr lang="en-US" sz="2000" dirty="0">
                <a:solidFill>
                  <a:srgbClr val="002060"/>
                </a:solidFill>
              </a:rPr>
              <a:t>Depending on the allegation and sanction, students could lose eligibility for institutional scholarships and ability to participate in athletics/other organizations.  </a:t>
            </a:r>
          </a:p>
        </p:txBody>
      </p:sp>
    </p:spTree>
    <p:extLst>
      <p:ext uri="{BB962C8B-B14F-4D97-AF65-F5344CB8AC3E}">
        <p14:creationId xmlns:p14="http://schemas.microsoft.com/office/powerpoint/2010/main" val="3447486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C79E74EA-B521-7447-B1CC-A121AEE1FD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83"/>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a:extLst>
              <a:ext uri="{FF2B5EF4-FFF2-40B4-BE49-F238E27FC236}">
                <a16:creationId xmlns:a16="http://schemas.microsoft.com/office/drawing/2014/main" id="{22A5B5DC-E357-4C5B-A82C-55A38227FCA0}"/>
              </a:ext>
            </a:extLst>
          </p:cNvPr>
          <p:cNvSpPr>
            <a:spLocks noGrp="1"/>
          </p:cNvSpPr>
          <p:nvPr>
            <p:ph type="title"/>
          </p:nvPr>
        </p:nvSpPr>
        <p:spPr>
          <a:xfrm>
            <a:off x="1222083" y="2682081"/>
            <a:ext cx="9747834" cy="1493838"/>
          </a:xfrm>
        </p:spPr>
        <p:txBody>
          <a:bodyPr>
            <a:normAutofit/>
          </a:bodyPr>
          <a:lstStyle/>
          <a:p>
            <a:pPr algn="ctr"/>
            <a:r>
              <a:rPr lang="en-US" sz="4000" dirty="0">
                <a:solidFill>
                  <a:srgbClr val="002060"/>
                </a:solidFill>
                <a:latin typeface="+mn-lt"/>
                <a:cs typeface="Times New Roman" panose="02020603050405020304" pitchFamily="18" charset="0"/>
              </a:rPr>
              <a:t>What does Consent sound look like?</a:t>
            </a:r>
          </a:p>
        </p:txBody>
      </p:sp>
    </p:spTree>
    <p:extLst>
      <p:ext uri="{BB962C8B-B14F-4D97-AF65-F5344CB8AC3E}">
        <p14:creationId xmlns:p14="http://schemas.microsoft.com/office/powerpoint/2010/main" val="2429653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C79E74EA-B521-7447-B1CC-A121AEE1FD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783"/>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Online Media 1">
            <a:hlinkClick r:id="" action="ppaction://media"/>
            <a:extLst>
              <a:ext uri="{FF2B5EF4-FFF2-40B4-BE49-F238E27FC236}">
                <a16:creationId xmlns:a16="http://schemas.microsoft.com/office/drawing/2014/main" id="{0D553693-0E80-4672-B717-ACF75C8BE4DE}"/>
              </a:ext>
            </a:extLst>
          </p:cNvPr>
          <p:cNvPicPr>
            <a:picLocks noRot="1" noChangeAspect="1"/>
          </p:cNvPicPr>
          <p:nvPr>
            <a:videoFile r:link="rId1"/>
          </p:nvPr>
        </p:nvPicPr>
        <p:blipFill>
          <a:blip r:embed="rId5"/>
          <a:stretch>
            <a:fillRect/>
          </a:stretch>
        </p:blipFill>
        <p:spPr>
          <a:xfrm>
            <a:off x="720436" y="463261"/>
            <a:ext cx="11055927" cy="6218959"/>
          </a:xfrm>
          <a:prstGeom prst="rect">
            <a:avLst/>
          </a:prstGeom>
        </p:spPr>
      </p:pic>
    </p:spTree>
    <p:extLst>
      <p:ext uri="{BB962C8B-B14F-4D97-AF65-F5344CB8AC3E}">
        <p14:creationId xmlns:p14="http://schemas.microsoft.com/office/powerpoint/2010/main" val="3268577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A6F764-3CC7-40A5-979E-8BF8EDC17F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a:extLst>
              <a:ext uri="{FF2B5EF4-FFF2-40B4-BE49-F238E27FC236}">
                <a16:creationId xmlns:a16="http://schemas.microsoft.com/office/drawing/2014/main" id="{B9D7261F-1C9F-48FB-B463-EBE1A4A901ED}"/>
              </a:ext>
            </a:extLst>
          </p:cNvPr>
          <p:cNvSpPr>
            <a:spLocks noGrp="1"/>
          </p:cNvSpPr>
          <p:nvPr>
            <p:ph type="title"/>
          </p:nvPr>
        </p:nvSpPr>
        <p:spPr>
          <a:xfrm>
            <a:off x="2325103" y="984968"/>
            <a:ext cx="6592887" cy="1044575"/>
          </a:xfrm>
        </p:spPr>
        <p:txBody>
          <a:bodyPr>
            <a:normAutofit/>
          </a:bodyPr>
          <a:lstStyle/>
          <a:p>
            <a:pPr algn="ctr"/>
            <a:r>
              <a:rPr lang="en-US" sz="4000" dirty="0">
                <a:solidFill>
                  <a:srgbClr val="002060"/>
                </a:solidFill>
                <a:latin typeface="+mn-lt"/>
                <a:cs typeface="Times New Roman" panose="02020603050405020304" pitchFamily="18" charset="0"/>
              </a:rPr>
              <a:t>Consent</a:t>
            </a:r>
          </a:p>
        </p:txBody>
      </p:sp>
      <p:sp>
        <p:nvSpPr>
          <p:cNvPr id="9" name="Content Placeholder 2">
            <a:extLst>
              <a:ext uri="{FF2B5EF4-FFF2-40B4-BE49-F238E27FC236}">
                <a16:creationId xmlns:a16="http://schemas.microsoft.com/office/drawing/2014/main" id="{B339A774-709A-451B-82F7-8B67DA587511}"/>
              </a:ext>
            </a:extLst>
          </p:cNvPr>
          <p:cNvSpPr>
            <a:spLocks noGrp="1"/>
          </p:cNvSpPr>
          <p:nvPr>
            <p:ph idx="1"/>
          </p:nvPr>
        </p:nvSpPr>
        <p:spPr bwMode="auto">
          <a:xfrm>
            <a:off x="838200" y="2209899"/>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2400" dirty="0">
                <a:solidFill>
                  <a:srgbClr val="002060"/>
                </a:solidFill>
                <a:cs typeface="Times New Roman" panose="02020603050405020304" pitchFamily="18" charset="0"/>
              </a:rPr>
              <a:t>CLEAR, WORDS, and ACTIONS that creates a MUTUAL AGREEMENT regarding the sexual activity that will take place.</a:t>
            </a:r>
          </a:p>
          <a:p>
            <a:pPr marL="0" indent="0">
              <a:buNone/>
            </a:pPr>
            <a:endParaRPr lang="en-US" sz="2400" dirty="0">
              <a:solidFill>
                <a:srgbClr val="002060"/>
              </a:solidFill>
              <a:cs typeface="Times New Roman" panose="02020603050405020304" pitchFamily="18" charset="0"/>
            </a:endParaRPr>
          </a:p>
        </p:txBody>
      </p:sp>
      <p:sp>
        <p:nvSpPr>
          <p:cNvPr id="10" name="Content Placeholder 3">
            <a:extLst>
              <a:ext uri="{FF2B5EF4-FFF2-40B4-BE49-F238E27FC236}">
                <a16:creationId xmlns:a16="http://schemas.microsoft.com/office/drawing/2014/main" id="{51DB3FE8-94AB-40A0-9749-5E255F7296B2}"/>
              </a:ext>
            </a:extLst>
          </p:cNvPr>
          <p:cNvSpPr>
            <a:spLocks noGrp="1"/>
          </p:cNvSpPr>
          <p:nvPr/>
        </p:nvSpPr>
        <p:spPr bwMode="auto">
          <a:xfrm>
            <a:off x="1472241" y="3187039"/>
            <a:ext cx="8298610" cy="3248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2"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solidFill>
                  <a:srgbClr val="002060"/>
                </a:solidFill>
                <a:cs typeface="Times New Roman" panose="02020603050405020304" pitchFamily="18" charset="0"/>
              </a:rPr>
              <a:t>Does NOT rely on:</a:t>
            </a:r>
          </a:p>
          <a:p>
            <a:pPr marL="342900" indent="-342900">
              <a:buFont typeface="Arial" panose="020B0604020202020204" pitchFamily="34" charset="0"/>
              <a:buChar char="•"/>
            </a:pPr>
            <a:r>
              <a:rPr lang="en-US" sz="2000" dirty="0">
                <a:solidFill>
                  <a:srgbClr val="002060"/>
                </a:solidFill>
                <a:cs typeface="Times New Roman" panose="02020603050405020304" pitchFamily="18" charset="0"/>
              </a:rPr>
              <a:t>Threats</a:t>
            </a:r>
          </a:p>
          <a:p>
            <a:pPr marL="342900" indent="-342900">
              <a:buFont typeface="Arial" panose="020B0604020202020204" pitchFamily="34" charset="0"/>
              <a:buChar char="•"/>
            </a:pPr>
            <a:r>
              <a:rPr lang="en-US" sz="2000" dirty="0">
                <a:solidFill>
                  <a:srgbClr val="002060"/>
                </a:solidFill>
                <a:cs typeface="Times New Roman" panose="02020603050405020304" pitchFamily="18" charset="0"/>
              </a:rPr>
              <a:t>Pressure</a:t>
            </a:r>
          </a:p>
          <a:p>
            <a:pPr marL="342900" indent="-342900">
              <a:buFont typeface="Arial" panose="020B0604020202020204" pitchFamily="34" charset="0"/>
              <a:buChar char="•"/>
            </a:pPr>
            <a:r>
              <a:rPr lang="en-US" sz="2000" dirty="0">
                <a:solidFill>
                  <a:srgbClr val="002060"/>
                </a:solidFill>
                <a:cs typeface="Times New Roman" panose="02020603050405020304" pitchFamily="18" charset="0"/>
              </a:rPr>
              <a:t>Coercion </a:t>
            </a:r>
          </a:p>
          <a:p>
            <a:pPr marL="342900" indent="-342900">
              <a:buFont typeface="Arial" panose="020B0604020202020204" pitchFamily="34" charset="0"/>
              <a:buChar char="•"/>
            </a:pPr>
            <a:r>
              <a:rPr lang="en-US" sz="2000" dirty="0">
                <a:solidFill>
                  <a:srgbClr val="002060"/>
                </a:solidFill>
                <a:cs typeface="Times New Roman" panose="02020603050405020304" pitchFamily="18" charset="0"/>
              </a:rPr>
              <a:t>The way someone is dressed</a:t>
            </a:r>
          </a:p>
          <a:p>
            <a:pPr marL="342900" indent="-342900">
              <a:buFont typeface="Arial" panose="020B0604020202020204" pitchFamily="34" charset="0"/>
              <a:buChar char="•"/>
            </a:pPr>
            <a:r>
              <a:rPr lang="en-US" sz="2000" dirty="0">
                <a:solidFill>
                  <a:srgbClr val="002060"/>
                </a:solidFill>
                <a:cs typeface="Times New Roman" panose="02020603050405020304" pitchFamily="18" charset="0"/>
              </a:rPr>
              <a:t>Flirtatious behavior</a:t>
            </a:r>
          </a:p>
          <a:p>
            <a:pPr marL="342900" indent="-342900">
              <a:buFont typeface="Arial" panose="020B0604020202020204" pitchFamily="34" charset="0"/>
              <a:buChar char="•"/>
            </a:pPr>
            <a:r>
              <a:rPr lang="en-US" sz="2000" dirty="0">
                <a:solidFill>
                  <a:srgbClr val="002060"/>
                </a:solidFill>
                <a:cs typeface="Times New Roman" panose="02020603050405020304" pitchFamily="18" charset="0"/>
              </a:rPr>
              <a:t>Prior encounters </a:t>
            </a:r>
          </a:p>
          <a:p>
            <a:pPr marL="342900" indent="-342900">
              <a:buFont typeface="Arial" panose="020B0604020202020204" pitchFamily="34" charset="0"/>
              <a:buChar char="•"/>
            </a:pPr>
            <a:r>
              <a:rPr lang="en-US" sz="2000" dirty="0">
                <a:solidFill>
                  <a:srgbClr val="002060"/>
                </a:solidFill>
                <a:cs typeface="Times New Roman" panose="02020603050405020304" pitchFamily="18" charset="0"/>
              </a:rPr>
              <a:t>Sexual History</a:t>
            </a:r>
          </a:p>
          <a:p>
            <a:endParaRPr lang="en-US" sz="1600" dirty="0">
              <a:solidFill>
                <a:srgbClr val="002060"/>
              </a:solidFill>
            </a:endParaRPr>
          </a:p>
        </p:txBody>
      </p:sp>
      <p:sp>
        <p:nvSpPr>
          <p:cNvPr id="12" name="Content Placeholder 3">
            <a:extLst>
              <a:ext uri="{FF2B5EF4-FFF2-40B4-BE49-F238E27FC236}">
                <a16:creationId xmlns:a16="http://schemas.microsoft.com/office/drawing/2014/main" id="{17FEEDAA-4DC1-4F64-8BDC-710C2C344D1C}"/>
              </a:ext>
            </a:extLst>
          </p:cNvPr>
          <p:cNvSpPr>
            <a:spLocks noGrp="1"/>
          </p:cNvSpPr>
          <p:nvPr/>
        </p:nvSpPr>
        <p:spPr bwMode="auto">
          <a:xfrm>
            <a:off x="6938502" y="3196682"/>
            <a:ext cx="8298610" cy="3248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2"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solidFill>
                  <a:srgbClr val="002060"/>
                </a:solidFill>
                <a:cs typeface="Times New Roman" panose="02020603050405020304" pitchFamily="18" charset="0"/>
              </a:rPr>
              <a:t>Sexual Assault Myths:</a:t>
            </a:r>
          </a:p>
          <a:p>
            <a:pPr marL="342900" indent="-342900">
              <a:buFont typeface="Arial" panose="020B0604020202020204" pitchFamily="34" charset="0"/>
              <a:buChar char="•"/>
            </a:pPr>
            <a:r>
              <a:rPr lang="en-US" sz="2000" dirty="0">
                <a:solidFill>
                  <a:srgbClr val="002060"/>
                </a:solidFill>
                <a:cs typeface="Times New Roman" panose="02020603050405020304" pitchFamily="18" charset="0"/>
              </a:rPr>
              <a:t>Requires physical violence</a:t>
            </a:r>
          </a:p>
          <a:p>
            <a:pPr marL="342900" indent="-342900">
              <a:buFont typeface="Arial" panose="020B0604020202020204" pitchFamily="34" charset="0"/>
              <a:buChar char="•"/>
            </a:pPr>
            <a:r>
              <a:rPr lang="en-US" sz="2000" dirty="0">
                <a:solidFill>
                  <a:srgbClr val="002060"/>
                </a:solidFill>
                <a:cs typeface="Times New Roman" panose="02020603050405020304" pitchFamily="18" charset="0"/>
              </a:rPr>
              <a:t>Only committed by strangers</a:t>
            </a:r>
          </a:p>
          <a:p>
            <a:pPr marL="342900" indent="-342900">
              <a:buFont typeface="Arial" panose="020B0604020202020204" pitchFamily="34" charset="0"/>
              <a:buChar char="•"/>
            </a:pPr>
            <a:r>
              <a:rPr lang="en-US" sz="2000" dirty="0">
                <a:solidFill>
                  <a:srgbClr val="002060"/>
                </a:solidFill>
                <a:cs typeface="Times New Roman" panose="02020603050405020304" pitchFamily="18" charset="0"/>
              </a:rPr>
              <a:t>Only committed by men</a:t>
            </a:r>
          </a:p>
          <a:p>
            <a:pPr marL="342900" indent="-342900">
              <a:buFont typeface="Arial" panose="020B0604020202020204" pitchFamily="34" charset="0"/>
              <a:buChar char="•"/>
            </a:pPr>
            <a:r>
              <a:rPr lang="en-US" sz="2000" dirty="0">
                <a:solidFill>
                  <a:srgbClr val="002060"/>
                </a:solidFill>
                <a:cs typeface="Times New Roman" panose="02020603050405020304" pitchFamily="18" charset="0"/>
              </a:rPr>
              <a:t>Does not happen in LGBTQI+ relationships</a:t>
            </a:r>
          </a:p>
          <a:p>
            <a:endParaRPr lang="en-US" sz="1600" dirty="0">
              <a:solidFill>
                <a:srgbClr val="002060"/>
              </a:solidFill>
            </a:endParaRPr>
          </a:p>
        </p:txBody>
      </p:sp>
      <p:sp>
        <p:nvSpPr>
          <p:cNvPr id="13" name="TextBox 12">
            <a:extLst>
              <a:ext uri="{FF2B5EF4-FFF2-40B4-BE49-F238E27FC236}">
                <a16:creationId xmlns:a16="http://schemas.microsoft.com/office/drawing/2014/main" id="{D7D49DB5-32D6-47F6-94E1-661FAE1CE26D}"/>
              </a:ext>
            </a:extLst>
          </p:cNvPr>
          <p:cNvSpPr txBox="1"/>
          <p:nvPr/>
        </p:nvSpPr>
        <p:spPr>
          <a:xfrm>
            <a:off x="194715" y="6118610"/>
            <a:ext cx="11483788" cy="400110"/>
          </a:xfrm>
          <a:prstGeom prst="rect">
            <a:avLst/>
          </a:prstGeom>
          <a:noFill/>
        </p:spPr>
        <p:txBody>
          <a:bodyPr wrap="square" rtlCol="0">
            <a:spAutoFit/>
          </a:bodyPr>
          <a:lstStyle/>
          <a:p>
            <a:pPr algn="just"/>
            <a:r>
              <a:rPr lang="en-US" sz="2000" dirty="0">
                <a:solidFill>
                  <a:srgbClr val="002060"/>
                </a:solidFill>
              </a:rPr>
              <a:t>*Look for an ENTHUSIASTIC partner.</a:t>
            </a:r>
          </a:p>
        </p:txBody>
      </p:sp>
    </p:spTree>
    <p:extLst>
      <p:ext uri="{BB962C8B-B14F-4D97-AF65-F5344CB8AC3E}">
        <p14:creationId xmlns:p14="http://schemas.microsoft.com/office/powerpoint/2010/main" val="13810161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599</TotalTime>
  <Words>1343</Words>
  <Application>Microsoft Office PowerPoint</Application>
  <PresentationFormat>Widescreen</PresentationFormat>
  <Paragraphs>339</Paragraphs>
  <Slides>23</Slides>
  <Notes>22</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What does Consent sound look like?</vt:lpstr>
      <vt:lpstr>PowerPoint Presentation</vt:lpstr>
      <vt:lpstr>Consent</vt:lpstr>
      <vt:lpstr>What Consent Sounds Like</vt:lpstr>
      <vt:lpstr>PowerPoint Presentation</vt:lpstr>
      <vt:lpstr>Alcohol and Consent</vt:lpstr>
      <vt:lpstr>Drinking Facts</vt:lpstr>
      <vt:lpstr>DRINKING FACTS</vt:lpstr>
      <vt:lpstr>What does a healthy relationship look like?</vt:lpstr>
      <vt:lpstr>Relationships</vt:lpstr>
      <vt:lpstr>PowerPoint Presentation</vt:lpstr>
      <vt:lpstr>Safety Tips: Dating</vt:lpstr>
      <vt:lpstr>PowerPoint Presentation</vt:lpstr>
      <vt:lpstr>Safety Planning</vt:lpstr>
      <vt:lpstr>Bystander Intervention</vt:lpstr>
      <vt:lpstr>Creating a Culture of Resect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Tasha Ann Clark</dc:creator>
  <cp:lastModifiedBy>Tasha Ann Clark</cp:lastModifiedBy>
  <cp:revision>12</cp:revision>
  <dcterms:created xsi:type="dcterms:W3CDTF">2023-08-30T13:26:16Z</dcterms:created>
  <dcterms:modified xsi:type="dcterms:W3CDTF">2024-09-13T16:12:08Z</dcterms:modified>
</cp:coreProperties>
</file>