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XRLAPgg2QBMnk2jGILGP6g&amp;r=0&amp;pid=OfficeInsert" ContentType="image/png"/>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drawing2.xml" ContentType="application/vnd.ms-office.drawingml.diagramDrawing+xml"/>
  <Override PartName="/ppt/diagrams/quickStyle2.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919" r:id="rId2"/>
  </p:sldMasterIdLst>
  <p:notesMasterIdLst>
    <p:notesMasterId r:id="rId19"/>
  </p:notesMasterIdLst>
  <p:handoutMasterIdLst>
    <p:handoutMasterId r:id="rId20"/>
  </p:handoutMasterIdLst>
  <p:sldIdLst>
    <p:sldId id="403" r:id="rId3"/>
    <p:sldId id="258" r:id="rId4"/>
    <p:sldId id="279" r:id="rId5"/>
    <p:sldId id="362" r:id="rId6"/>
    <p:sldId id="365" r:id="rId7"/>
    <p:sldId id="406" r:id="rId8"/>
    <p:sldId id="405" r:id="rId9"/>
    <p:sldId id="262" r:id="rId10"/>
    <p:sldId id="299" r:id="rId11"/>
    <p:sldId id="332" r:id="rId12"/>
    <p:sldId id="335" r:id="rId13"/>
    <p:sldId id="282" r:id="rId14"/>
    <p:sldId id="318" r:id="rId15"/>
    <p:sldId id="289" r:id="rId16"/>
    <p:sldId id="290" r:id="rId17"/>
    <p:sldId id="377" r:id="rId1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B98E175-C583-4C14-8315-84974E3572F7}">
          <p14:sldIdLst>
            <p14:sldId id="403"/>
            <p14:sldId id="258"/>
          </p14:sldIdLst>
        </p14:section>
        <p14:section name="Overview" id="{6BBCB0A9-9B11-458F-B438-3F2F3AF80D07}">
          <p14:sldIdLst>
            <p14:sldId id="279"/>
            <p14:sldId id="362"/>
            <p14:sldId id="365"/>
            <p14:sldId id="406"/>
            <p14:sldId id="405"/>
            <p14:sldId id="262"/>
            <p14:sldId id="299"/>
          </p14:sldIdLst>
        </p14:section>
        <p14:section name="Naloxone" id="{B451F8EC-ECF6-47D7-9300-A005C97A0A4C}">
          <p14:sldIdLst/>
        </p14:section>
        <p14:section name="Recognizing overdose" id="{65B3F130-B5E0-4310-8686-32B24CC0F384}">
          <p14:sldIdLst>
            <p14:sldId id="332"/>
            <p14:sldId id="335"/>
          </p14:sldIdLst>
        </p14:section>
        <p14:section name="Reversing Overdose" id="{CA24CBD3-2B5A-410A-9B83-EDA21301F702}">
          <p14:sldIdLst>
            <p14:sldId id="282"/>
            <p14:sldId id="318"/>
            <p14:sldId id="289"/>
            <p14:sldId id="290"/>
          </p14:sldIdLst>
        </p14:section>
        <p14:section name="Treatment" id="{8C8E9877-573A-4247-BCFA-B2E053ABECB8}">
          <p14:sldIdLst>
            <p14:sldId id="377"/>
          </p14:sldIdLst>
        </p14:section>
        <p14:section name="Resources" id="{336279AE-7517-4F0E-AFC5-FC77057B88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forte, Rosie M." initials="GRM" lastIdx="28" clrIdx="0"/>
  <p:cmAuthor id="1" name="Joan Jennings" initials="JJ"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8" autoAdjust="0"/>
    <p:restoredTop sz="91144" autoAdjust="0"/>
  </p:normalViewPr>
  <p:slideViewPr>
    <p:cSldViewPr snapToGrid="0">
      <p:cViewPr varScale="1">
        <p:scale>
          <a:sx n="83" d="100"/>
          <a:sy n="83" d="100"/>
        </p:scale>
        <p:origin x="1080" y="84"/>
      </p:cViewPr>
      <p:guideLst>
        <p:guide orient="horz" pos="2160"/>
        <p:guide pos="2880"/>
      </p:guideLst>
    </p:cSldViewPr>
  </p:slideViewPr>
  <p:notesTextViewPr>
    <p:cViewPr>
      <p:scale>
        <a:sx n="1" d="1"/>
        <a:sy n="1" d="1"/>
      </p:scale>
      <p:origin x="0" y="0"/>
    </p:cViewPr>
  </p:notesTextViewPr>
  <p:sorterViewPr>
    <p:cViewPr>
      <p:scale>
        <a:sx n="100" d="100"/>
        <a:sy n="100" d="100"/>
      </p:scale>
      <p:origin x="0" y="4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E6911-DE88-49D2-9C12-1C4EBAFC508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CBC1065-2859-4EC1-A3DD-ABBEE736FE55}">
      <dgm:prSet phldrT="[Text]"/>
      <dgm:spPr>
        <a:solidFill>
          <a:schemeClr val="accent3">
            <a:lumMod val="60000"/>
            <a:lumOff val="40000"/>
          </a:schemeClr>
        </a:solidFill>
      </dgm:spPr>
      <dgm:t>
        <a:bodyPr/>
        <a:lstStyle/>
        <a:p>
          <a:pPr algn="ctr"/>
          <a:r>
            <a:rPr lang="en-US" dirty="0"/>
            <a:t>Slow Breathing</a:t>
          </a:r>
        </a:p>
      </dgm:t>
    </dgm:pt>
    <dgm:pt modelId="{04624A2B-8038-4DCD-BE49-036FF8F9A133}" type="parTrans" cxnId="{5515886A-E2FC-4C4B-A04A-977EA0E2739F}">
      <dgm:prSet/>
      <dgm:spPr/>
      <dgm:t>
        <a:bodyPr/>
        <a:lstStyle/>
        <a:p>
          <a:endParaRPr lang="en-US"/>
        </a:p>
      </dgm:t>
    </dgm:pt>
    <dgm:pt modelId="{1390F9E6-8E39-49A4-AF2B-89CA5A68E8C4}" type="sibTrans" cxnId="{5515886A-E2FC-4C4B-A04A-977EA0E2739F}">
      <dgm:prSet/>
      <dgm:spPr/>
      <dgm:t>
        <a:bodyPr/>
        <a:lstStyle/>
        <a:p>
          <a:endParaRPr lang="en-US" dirty="0"/>
        </a:p>
      </dgm:t>
    </dgm:pt>
    <dgm:pt modelId="{49446F3E-4B74-4231-9213-D8185655F3AD}">
      <dgm:prSet phldrT="[Text]"/>
      <dgm:spPr>
        <a:solidFill>
          <a:schemeClr val="accent3">
            <a:lumMod val="60000"/>
            <a:lumOff val="40000"/>
          </a:schemeClr>
        </a:solidFill>
      </dgm:spPr>
      <dgm:t>
        <a:bodyPr/>
        <a:lstStyle/>
        <a:p>
          <a:pPr algn="ctr"/>
          <a:r>
            <a:rPr lang="en-US" dirty="0"/>
            <a:t>Lack of oxygen may cause brain damage</a:t>
          </a:r>
        </a:p>
      </dgm:t>
    </dgm:pt>
    <dgm:pt modelId="{114B2D8D-27E4-45E4-9B1D-F1929C8D9B5B}" type="parTrans" cxnId="{630575BD-8353-4BA1-B56A-050CCA0066FC}">
      <dgm:prSet/>
      <dgm:spPr/>
      <dgm:t>
        <a:bodyPr/>
        <a:lstStyle/>
        <a:p>
          <a:endParaRPr lang="en-US"/>
        </a:p>
      </dgm:t>
    </dgm:pt>
    <dgm:pt modelId="{4E7705A2-8BF2-469F-97F0-B3630E28B791}" type="sibTrans" cxnId="{630575BD-8353-4BA1-B56A-050CCA0066FC}">
      <dgm:prSet/>
      <dgm:spPr/>
      <dgm:t>
        <a:bodyPr/>
        <a:lstStyle/>
        <a:p>
          <a:endParaRPr lang="en-US" dirty="0"/>
        </a:p>
      </dgm:t>
    </dgm:pt>
    <dgm:pt modelId="{B0F4A1F2-30EC-4261-8F0F-FB1DB2D59429}">
      <dgm:prSet phldrT="[Text]"/>
      <dgm:spPr>
        <a:solidFill>
          <a:schemeClr val="accent3">
            <a:lumMod val="60000"/>
            <a:lumOff val="40000"/>
          </a:schemeClr>
        </a:solidFill>
      </dgm:spPr>
      <dgm:t>
        <a:bodyPr/>
        <a:lstStyle/>
        <a:p>
          <a:pPr algn="ctr"/>
          <a:r>
            <a:rPr lang="en-US" dirty="0"/>
            <a:t>Heart Stops</a:t>
          </a:r>
        </a:p>
      </dgm:t>
    </dgm:pt>
    <dgm:pt modelId="{A2BADE78-10FE-4AED-8C70-4DC9980DD2DC}" type="parTrans" cxnId="{C914F730-B2EC-4497-8ADB-4A06A71C15BD}">
      <dgm:prSet/>
      <dgm:spPr/>
      <dgm:t>
        <a:bodyPr/>
        <a:lstStyle/>
        <a:p>
          <a:endParaRPr lang="en-US"/>
        </a:p>
      </dgm:t>
    </dgm:pt>
    <dgm:pt modelId="{679106D0-4C8C-49AC-9E41-DCB4812CB3DA}" type="sibTrans" cxnId="{C914F730-B2EC-4497-8ADB-4A06A71C15BD}">
      <dgm:prSet/>
      <dgm:spPr/>
      <dgm:t>
        <a:bodyPr/>
        <a:lstStyle/>
        <a:p>
          <a:endParaRPr lang="en-US" dirty="0"/>
        </a:p>
      </dgm:t>
    </dgm:pt>
    <dgm:pt modelId="{AE2E5EF1-B1C3-42FC-9DA9-E6C2F6D985A2}">
      <dgm:prSet phldrT="[Text]"/>
      <dgm:spPr>
        <a:solidFill>
          <a:schemeClr val="accent3">
            <a:lumMod val="60000"/>
            <a:lumOff val="40000"/>
          </a:schemeClr>
        </a:solidFill>
      </dgm:spPr>
      <dgm:t>
        <a:bodyPr/>
        <a:lstStyle/>
        <a:p>
          <a:pPr algn="ctr"/>
          <a:r>
            <a:rPr lang="en-US" dirty="0"/>
            <a:t>Breathing Stops</a:t>
          </a:r>
        </a:p>
      </dgm:t>
    </dgm:pt>
    <dgm:pt modelId="{09841862-A100-4DE3-8F42-6CF1EB6ED49B}" type="parTrans" cxnId="{EAC96B7F-F493-407B-A326-A1F171033BF1}">
      <dgm:prSet/>
      <dgm:spPr/>
      <dgm:t>
        <a:bodyPr/>
        <a:lstStyle/>
        <a:p>
          <a:endParaRPr lang="en-US"/>
        </a:p>
      </dgm:t>
    </dgm:pt>
    <dgm:pt modelId="{6B8D7A86-3224-4313-9542-D9A23D03FCE6}" type="sibTrans" cxnId="{EAC96B7F-F493-407B-A326-A1F171033BF1}">
      <dgm:prSet/>
      <dgm:spPr/>
      <dgm:t>
        <a:bodyPr/>
        <a:lstStyle/>
        <a:p>
          <a:endParaRPr lang="en-US" dirty="0"/>
        </a:p>
      </dgm:t>
    </dgm:pt>
    <dgm:pt modelId="{0C5D5787-F00B-4E0C-900E-2DCD7EDF9DA7}">
      <dgm:prSet phldrT="[Text]"/>
      <dgm:spPr>
        <a:solidFill>
          <a:schemeClr val="accent3">
            <a:lumMod val="60000"/>
            <a:lumOff val="40000"/>
          </a:schemeClr>
        </a:solidFill>
      </dgm:spPr>
      <dgm:t>
        <a:bodyPr/>
        <a:lstStyle/>
        <a:p>
          <a:pPr algn="ctr"/>
          <a:r>
            <a:rPr lang="en-US" dirty="0"/>
            <a:t>Seizure, stroke, or even death</a:t>
          </a:r>
        </a:p>
      </dgm:t>
    </dgm:pt>
    <dgm:pt modelId="{47E18BFD-7AAD-42AF-ACDC-B3D6CF4CCE1C}" type="parTrans" cxnId="{027CE2A1-D718-45E7-8033-A565016031FE}">
      <dgm:prSet/>
      <dgm:spPr/>
      <dgm:t>
        <a:bodyPr/>
        <a:lstStyle/>
        <a:p>
          <a:endParaRPr lang="en-US"/>
        </a:p>
      </dgm:t>
    </dgm:pt>
    <dgm:pt modelId="{1DE239E0-072A-47EE-8F2A-C05EF32AC7DB}" type="sibTrans" cxnId="{027CE2A1-D718-45E7-8033-A565016031FE}">
      <dgm:prSet/>
      <dgm:spPr/>
      <dgm:t>
        <a:bodyPr/>
        <a:lstStyle/>
        <a:p>
          <a:endParaRPr lang="en-US"/>
        </a:p>
      </dgm:t>
    </dgm:pt>
    <dgm:pt modelId="{B7137828-9491-4BBF-8EA0-B4E05AC8A97B}" type="pres">
      <dgm:prSet presAssocID="{E2EE6911-DE88-49D2-9C12-1C4EBAFC508B}" presName="outerComposite" presStyleCnt="0">
        <dgm:presLayoutVars>
          <dgm:chMax val="5"/>
          <dgm:dir/>
          <dgm:resizeHandles val="exact"/>
        </dgm:presLayoutVars>
      </dgm:prSet>
      <dgm:spPr/>
      <dgm:t>
        <a:bodyPr/>
        <a:lstStyle/>
        <a:p>
          <a:endParaRPr lang="en-US"/>
        </a:p>
      </dgm:t>
    </dgm:pt>
    <dgm:pt modelId="{BD2348E3-ED73-4681-A623-6D4F66F7C34B}" type="pres">
      <dgm:prSet presAssocID="{E2EE6911-DE88-49D2-9C12-1C4EBAFC508B}" presName="dummyMaxCanvas" presStyleCnt="0">
        <dgm:presLayoutVars/>
      </dgm:prSet>
      <dgm:spPr/>
    </dgm:pt>
    <dgm:pt modelId="{B1CE7B19-0AC4-486A-8A30-3A2C73F7E222}" type="pres">
      <dgm:prSet presAssocID="{E2EE6911-DE88-49D2-9C12-1C4EBAFC508B}" presName="FiveNodes_1" presStyleLbl="node1" presStyleIdx="0" presStyleCnt="5" custLinFactNeighborX="-1008" custLinFactNeighborY="10435">
        <dgm:presLayoutVars>
          <dgm:bulletEnabled val="1"/>
        </dgm:presLayoutVars>
      </dgm:prSet>
      <dgm:spPr/>
      <dgm:t>
        <a:bodyPr/>
        <a:lstStyle/>
        <a:p>
          <a:endParaRPr lang="en-US"/>
        </a:p>
      </dgm:t>
    </dgm:pt>
    <dgm:pt modelId="{26A0BCCA-B0EF-4074-B1CC-2FBB36112840}" type="pres">
      <dgm:prSet presAssocID="{E2EE6911-DE88-49D2-9C12-1C4EBAFC508B}" presName="FiveNodes_2" presStyleLbl="node1" presStyleIdx="1" presStyleCnt="5">
        <dgm:presLayoutVars>
          <dgm:bulletEnabled val="1"/>
        </dgm:presLayoutVars>
      </dgm:prSet>
      <dgm:spPr/>
      <dgm:t>
        <a:bodyPr/>
        <a:lstStyle/>
        <a:p>
          <a:endParaRPr lang="en-US"/>
        </a:p>
      </dgm:t>
    </dgm:pt>
    <dgm:pt modelId="{4EFEF7D2-E68D-42C0-B55B-115FC6B06598}" type="pres">
      <dgm:prSet presAssocID="{E2EE6911-DE88-49D2-9C12-1C4EBAFC508B}" presName="FiveNodes_3" presStyleLbl="node1" presStyleIdx="2" presStyleCnt="5">
        <dgm:presLayoutVars>
          <dgm:bulletEnabled val="1"/>
        </dgm:presLayoutVars>
      </dgm:prSet>
      <dgm:spPr/>
      <dgm:t>
        <a:bodyPr/>
        <a:lstStyle/>
        <a:p>
          <a:endParaRPr lang="en-US"/>
        </a:p>
      </dgm:t>
    </dgm:pt>
    <dgm:pt modelId="{63A0DE4E-7B54-4875-8F22-2CA916C10841}" type="pres">
      <dgm:prSet presAssocID="{E2EE6911-DE88-49D2-9C12-1C4EBAFC508B}" presName="FiveNodes_4" presStyleLbl="node1" presStyleIdx="3" presStyleCnt="5">
        <dgm:presLayoutVars>
          <dgm:bulletEnabled val="1"/>
        </dgm:presLayoutVars>
      </dgm:prSet>
      <dgm:spPr/>
      <dgm:t>
        <a:bodyPr/>
        <a:lstStyle/>
        <a:p>
          <a:endParaRPr lang="en-US"/>
        </a:p>
      </dgm:t>
    </dgm:pt>
    <dgm:pt modelId="{1B0D4CE3-154A-4D89-9B43-512F628AEB40}" type="pres">
      <dgm:prSet presAssocID="{E2EE6911-DE88-49D2-9C12-1C4EBAFC508B}" presName="FiveNodes_5" presStyleLbl="node1" presStyleIdx="4" presStyleCnt="5">
        <dgm:presLayoutVars>
          <dgm:bulletEnabled val="1"/>
        </dgm:presLayoutVars>
      </dgm:prSet>
      <dgm:spPr/>
      <dgm:t>
        <a:bodyPr/>
        <a:lstStyle/>
        <a:p>
          <a:endParaRPr lang="en-US"/>
        </a:p>
      </dgm:t>
    </dgm:pt>
    <dgm:pt modelId="{C0ACFCE1-CC9C-4C9A-AA7E-6A75861A1493}" type="pres">
      <dgm:prSet presAssocID="{E2EE6911-DE88-49D2-9C12-1C4EBAFC508B}" presName="FiveConn_1-2" presStyleLbl="fgAccFollowNode1" presStyleIdx="0" presStyleCnt="4">
        <dgm:presLayoutVars>
          <dgm:bulletEnabled val="1"/>
        </dgm:presLayoutVars>
      </dgm:prSet>
      <dgm:spPr/>
      <dgm:t>
        <a:bodyPr/>
        <a:lstStyle/>
        <a:p>
          <a:endParaRPr lang="en-US"/>
        </a:p>
      </dgm:t>
    </dgm:pt>
    <dgm:pt modelId="{9905D0EF-8846-4FC7-8CF0-974DE36603B0}" type="pres">
      <dgm:prSet presAssocID="{E2EE6911-DE88-49D2-9C12-1C4EBAFC508B}" presName="FiveConn_2-3" presStyleLbl="fgAccFollowNode1" presStyleIdx="1" presStyleCnt="4">
        <dgm:presLayoutVars>
          <dgm:bulletEnabled val="1"/>
        </dgm:presLayoutVars>
      </dgm:prSet>
      <dgm:spPr/>
      <dgm:t>
        <a:bodyPr/>
        <a:lstStyle/>
        <a:p>
          <a:endParaRPr lang="en-US"/>
        </a:p>
      </dgm:t>
    </dgm:pt>
    <dgm:pt modelId="{5EF58B2C-037B-4E42-85AD-B943BB43FF84}" type="pres">
      <dgm:prSet presAssocID="{E2EE6911-DE88-49D2-9C12-1C4EBAFC508B}" presName="FiveConn_3-4" presStyleLbl="fgAccFollowNode1" presStyleIdx="2" presStyleCnt="4">
        <dgm:presLayoutVars>
          <dgm:bulletEnabled val="1"/>
        </dgm:presLayoutVars>
      </dgm:prSet>
      <dgm:spPr/>
      <dgm:t>
        <a:bodyPr/>
        <a:lstStyle/>
        <a:p>
          <a:endParaRPr lang="en-US"/>
        </a:p>
      </dgm:t>
    </dgm:pt>
    <dgm:pt modelId="{A63D850D-D6A6-4F75-B5AB-FAC773C0D0E5}" type="pres">
      <dgm:prSet presAssocID="{E2EE6911-DE88-49D2-9C12-1C4EBAFC508B}" presName="FiveConn_4-5" presStyleLbl="fgAccFollowNode1" presStyleIdx="3" presStyleCnt="4">
        <dgm:presLayoutVars>
          <dgm:bulletEnabled val="1"/>
        </dgm:presLayoutVars>
      </dgm:prSet>
      <dgm:spPr/>
      <dgm:t>
        <a:bodyPr/>
        <a:lstStyle/>
        <a:p>
          <a:endParaRPr lang="en-US"/>
        </a:p>
      </dgm:t>
    </dgm:pt>
    <dgm:pt modelId="{199A507A-FA22-44C6-8AD2-96633DA14AAA}" type="pres">
      <dgm:prSet presAssocID="{E2EE6911-DE88-49D2-9C12-1C4EBAFC508B}" presName="FiveNodes_1_text" presStyleLbl="node1" presStyleIdx="4" presStyleCnt="5">
        <dgm:presLayoutVars>
          <dgm:bulletEnabled val="1"/>
        </dgm:presLayoutVars>
      </dgm:prSet>
      <dgm:spPr/>
      <dgm:t>
        <a:bodyPr/>
        <a:lstStyle/>
        <a:p>
          <a:endParaRPr lang="en-US"/>
        </a:p>
      </dgm:t>
    </dgm:pt>
    <dgm:pt modelId="{8D51F167-A664-4822-B6FA-F10E781E0958}" type="pres">
      <dgm:prSet presAssocID="{E2EE6911-DE88-49D2-9C12-1C4EBAFC508B}" presName="FiveNodes_2_text" presStyleLbl="node1" presStyleIdx="4" presStyleCnt="5">
        <dgm:presLayoutVars>
          <dgm:bulletEnabled val="1"/>
        </dgm:presLayoutVars>
      </dgm:prSet>
      <dgm:spPr/>
      <dgm:t>
        <a:bodyPr/>
        <a:lstStyle/>
        <a:p>
          <a:endParaRPr lang="en-US"/>
        </a:p>
      </dgm:t>
    </dgm:pt>
    <dgm:pt modelId="{B5AAE6B1-4520-4D34-9F4D-2A713F99C6FC}" type="pres">
      <dgm:prSet presAssocID="{E2EE6911-DE88-49D2-9C12-1C4EBAFC508B}" presName="FiveNodes_3_text" presStyleLbl="node1" presStyleIdx="4" presStyleCnt="5">
        <dgm:presLayoutVars>
          <dgm:bulletEnabled val="1"/>
        </dgm:presLayoutVars>
      </dgm:prSet>
      <dgm:spPr/>
      <dgm:t>
        <a:bodyPr/>
        <a:lstStyle/>
        <a:p>
          <a:endParaRPr lang="en-US"/>
        </a:p>
      </dgm:t>
    </dgm:pt>
    <dgm:pt modelId="{82480BDF-167B-4944-8A1B-F3D42F849126}" type="pres">
      <dgm:prSet presAssocID="{E2EE6911-DE88-49D2-9C12-1C4EBAFC508B}" presName="FiveNodes_4_text" presStyleLbl="node1" presStyleIdx="4" presStyleCnt="5">
        <dgm:presLayoutVars>
          <dgm:bulletEnabled val="1"/>
        </dgm:presLayoutVars>
      </dgm:prSet>
      <dgm:spPr/>
      <dgm:t>
        <a:bodyPr/>
        <a:lstStyle/>
        <a:p>
          <a:endParaRPr lang="en-US"/>
        </a:p>
      </dgm:t>
    </dgm:pt>
    <dgm:pt modelId="{AE814810-CB4C-4CE2-ADCE-CD4A2EE4F202}" type="pres">
      <dgm:prSet presAssocID="{E2EE6911-DE88-49D2-9C12-1C4EBAFC508B}" presName="FiveNodes_5_text" presStyleLbl="node1" presStyleIdx="4" presStyleCnt="5">
        <dgm:presLayoutVars>
          <dgm:bulletEnabled val="1"/>
        </dgm:presLayoutVars>
      </dgm:prSet>
      <dgm:spPr/>
      <dgm:t>
        <a:bodyPr/>
        <a:lstStyle/>
        <a:p>
          <a:endParaRPr lang="en-US"/>
        </a:p>
      </dgm:t>
    </dgm:pt>
  </dgm:ptLst>
  <dgm:cxnLst>
    <dgm:cxn modelId="{630575BD-8353-4BA1-B56A-050CCA0066FC}" srcId="{E2EE6911-DE88-49D2-9C12-1C4EBAFC508B}" destId="{49446F3E-4B74-4231-9213-D8185655F3AD}" srcOrd="2" destOrd="0" parTransId="{114B2D8D-27E4-45E4-9B1D-F1929C8D9B5B}" sibTransId="{4E7705A2-8BF2-469F-97F0-B3630E28B791}"/>
    <dgm:cxn modelId="{41A16AB2-BB04-497D-AFEB-5119A3C95F43}" type="presOf" srcId="{4E7705A2-8BF2-469F-97F0-B3630E28B791}" destId="{5EF58B2C-037B-4E42-85AD-B943BB43FF84}" srcOrd="0" destOrd="0" presId="urn:microsoft.com/office/officeart/2005/8/layout/vProcess5"/>
    <dgm:cxn modelId="{C914F730-B2EC-4497-8ADB-4A06A71C15BD}" srcId="{E2EE6911-DE88-49D2-9C12-1C4EBAFC508B}" destId="{B0F4A1F2-30EC-4261-8F0F-FB1DB2D59429}" srcOrd="3" destOrd="0" parTransId="{A2BADE78-10FE-4AED-8C70-4DC9980DD2DC}" sibTransId="{679106D0-4C8C-49AC-9E41-DCB4812CB3DA}"/>
    <dgm:cxn modelId="{7ABC7F36-4220-4CC1-8300-F6C849E67CDD}" type="presOf" srcId="{1390F9E6-8E39-49A4-AF2B-89CA5A68E8C4}" destId="{C0ACFCE1-CC9C-4C9A-AA7E-6A75861A1493}" srcOrd="0" destOrd="0" presId="urn:microsoft.com/office/officeart/2005/8/layout/vProcess5"/>
    <dgm:cxn modelId="{EAC96B7F-F493-407B-A326-A1F171033BF1}" srcId="{E2EE6911-DE88-49D2-9C12-1C4EBAFC508B}" destId="{AE2E5EF1-B1C3-42FC-9DA9-E6C2F6D985A2}" srcOrd="1" destOrd="0" parTransId="{09841862-A100-4DE3-8F42-6CF1EB6ED49B}" sibTransId="{6B8D7A86-3224-4313-9542-D9A23D03FCE6}"/>
    <dgm:cxn modelId="{EF8AA413-8254-4362-8198-0C30EFB128A3}" type="presOf" srcId="{679106D0-4C8C-49AC-9E41-DCB4812CB3DA}" destId="{A63D850D-D6A6-4F75-B5AB-FAC773C0D0E5}" srcOrd="0" destOrd="0" presId="urn:microsoft.com/office/officeart/2005/8/layout/vProcess5"/>
    <dgm:cxn modelId="{AD8CD2B3-1B97-4D69-A7EF-E910BFBCA893}" type="presOf" srcId="{8CBC1065-2859-4EC1-A3DD-ABBEE736FE55}" destId="{199A507A-FA22-44C6-8AD2-96633DA14AAA}" srcOrd="1" destOrd="0" presId="urn:microsoft.com/office/officeart/2005/8/layout/vProcess5"/>
    <dgm:cxn modelId="{5515886A-E2FC-4C4B-A04A-977EA0E2739F}" srcId="{E2EE6911-DE88-49D2-9C12-1C4EBAFC508B}" destId="{8CBC1065-2859-4EC1-A3DD-ABBEE736FE55}" srcOrd="0" destOrd="0" parTransId="{04624A2B-8038-4DCD-BE49-036FF8F9A133}" sibTransId="{1390F9E6-8E39-49A4-AF2B-89CA5A68E8C4}"/>
    <dgm:cxn modelId="{F9001F85-5F19-44B2-8824-8D2CA5F52801}" type="presOf" srcId="{8CBC1065-2859-4EC1-A3DD-ABBEE736FE55}" destId="{B1CE7B19-0AC4-486A-8A30-3A2C73F7E222}" srcOrd="0" destOrd="0" presId="urn:microsoft.com/office/officeart/2005/8/layout/vProcess5"/>
    <dgm:cxn modelId="{485FC0FA-FF5A-4C19-A4C2-0733284D9B57}" type="presOf" srcId="{49446F3E-4B74-4231-9213-D8185655F3AD}" destId="{B5AAE6B1-4520-4D34-9F4D-2A713F99C6FC}" srcOrd="1" destOrd="0" presId="urn:microsoft.com/office/officeart/2005/8/layout/vProcess5"/>
    <dgm:cxn modelId="{2DD4F135-3426-4D6C-880C-8F089ABFB490}" type="presOf" srcId="{6B8D7A86-3224-4313-9542-D9A23D03FCE6}" destId="{9905D0EF-8846-4FC7-8CF0-974DE36603B0}" srcOrd="0" destOrd="0" presId="urn:microsoft.com/office/officeart/2005/8/layout/vProcess5"/>
    <dgm:cxn modelId="{027CE2A1-D718-45E7-8033-A565016031FE}" srcId="{E2EE6911-DE88-49D2-9C12-1C4EBAFC508B}" destId="{0C5D5787-F00B-4E0C-900E-2DCD7EDF9DA7}" srcOrd="4" destOrd="0" parTransId="{47E18BFD-7AAD-42AF-ACDC-B3D6CF4CCE1C}" sibTransId="{1DE239E0-072A-47EE-8F2A-C05EF32AC7DB}"/>
    <dgm:cxn modelId="{BB0877AC-A738-4998-BBC2-88816C30A94C}" type="presOf" srcId="{49446F3E-4B74-4231-9213-D8185655F3AD}" destId="{4EFEF7D2-E68D-42C0-B55B-115FC6B06598}" srcOrd="0" destOrd="0" presId="urn:microsoft.com/office/officeart/2005/8/layout/vProcess5"/>
    <dgm:cxn modelId="{1B7B7162-E36A-4ADC-B5FB-E7A913C4A9C3}" type="presOf" srcId="{0C5D5787-F00B-4E0C-900E-2DCD7EDF9DA7}" destId="{AE814810-CB4C-4CE2-ADCE-CD4A2EE4F202}" srcOrd="1" destOrd="0" presId="urn:microsoft.com/office/officeart/2005/8/layout/vProcess5"/>
    <dgm:cxn modelId="{71019360-7CE6-409E-83D8-B34363F11CC1}" type="presOf" srcId="{B0F4A1F2-30EC-4261-8F0F-FB1DB2D59429}" destId="{63A0DE4E-7B54-4875-8F22-2CA916C10841}" srcOrd="0" destOrd="0" presId="urn:microsoft.com/office/officeart/2005/8/layout/vProcess5"/>
    <dgm:cxn modelId="{DCA7B767-9107-4828-B9AC-842B7EBE27A6}" type="presOf" srcId="{AE2E5EF1-B1C3-42FC-9DA9-E6C2F6D985A2}" destId="{26A0BCCA-B0EF-4074-B1CC-2FBB36112840}" srcOrd="0" destOrd="0" presId="urn:microsoft.com/office/officeart/2005/8/layout/vProcess5"/>
    <dgm:cxn modelId="{7A5ABBC7-FFA3-47D7-A41B-8441D131FF90}" type="presOf" srcId="{B0F4A1F2-30EC-4261-8F0F-FB1DB2D59429}" destId="{82480BDF-167B-4944-8A1B-F3D42F849126}" srcOrd="1" destOrd="0" presId="urn:microsoft.com/office/officeart/2005/8/layout/vProcess5"/>
    <dgm:cxn modelId="{690A4E7B-5FE5-41B5-B532-F1BE7EAFF71B}" type="presOf" srcId="{E2EE6911-DE88-49D2-9C12-1C4EBAFC508B}" destId="{B7137828-9491-4BBF-8EA0-B4E05AC8A97B}" srcOrd="0" destOrd="0" presId="urn:microsoft.com/office/officeart/2005/8/layout/vProcess5"/>
    <dgm:cxn modelId="{6777BE1E-E8AB-4AE2-BB68-38434496C8E5}" type="presOf" srcId="{AE2E5EF1-B1C3-42FC-9DA9-E6C2F6D985A2}" destId="{8D51F167-A664-4822-B6FA-F10E781E0958}" srcOrd="1" destOrd="0" presId="urn:microsoft.com/office/officeart/2005/8/layout/vProcess5"/>
    <dgm:cxn modelId="{AB30FAD2-8DF8-46BA-B803-F1DBC98A5013}" type="presOf" srcId="{0C5D5787-F00B-4E0C-900E-2DCD7EDF9DA7}" destId="{1B0D4CE3-154A-4D89-9B43-512F628AEB40}" srcOrd="0" destOrd="0" presId="urn:microsoft.com/office/officeart/2005/8/layout/vProcess5"/>
    <dgm:cxn modelId="{E73C64E3-5F9A-4BA3-854A-1BF3B9BAAB78}" type="presParOf" srcId="{B7137828-9491-4BBF-8EA0-B4E05AC8A97B}" destId="{BD2348E3-ED73-4681-A623-6D4F66F7C34B}" srcOrd="0" destOrd="0" presId="urn:microsoft.com/office/officeart/2005/8/layout/vProcess5"/>
    <dgm:cxn modelId="{53B29FD7-ACA0-4B39-8CDE-C8DE00B45120}" type="presParOf" srcId="{B7137828-9491-4BBF-8EA0-B4E05AC8A97B}" destId="{B1CE7B19-0AC4-486A-8A30-3A2C73F7E222}" srcOrd="1" destOrd="0" presId="urn:microsoft.com/office/officeart/2005/8/layout/vProcess5"/>
    <dgm:cxn modelId="{EFF1D479-E298-44ED-9FAB-657035208583}" type="presParOf" srcId="{B7137828-9491-4BBF-8EA0-B4E05AC8A97B}" destId="{26A0BCCA-B0EF-4074-B1CC-2FBB36112840}" srcOrd="2" destOrd="0" presId="urn:microsoft.com/office/officeart/2005/8/layout/vProcess5"/>
    <dgm:cxn modelId="{6BDC9D01-27D8-4E52-9195-214A9EAF131B}" type="presParOf" srcId="{B7137828-9491-4BBF-8EA0-B4E05AC8A97B}" destId="{4EFEF7D2-E68D-42C0-B55B-115FC6B06598}" srcOrd="3" destOrd="0" presId="urn:microsoft.com/office/officeart/2005/8/layout/vProcess5"/>
    <dgm:cxn modelId="{FC0B9FCD-4829-4A8E-9C67-28485772147E}" type="presParOf" srcId="{B7137828-9491-4BBF-8EA0-B4E05AC8A97B}" destId="{63A0DE4E-7B54-4875-8F22-2CA916C10841}" srcOrd="4" destOrd="0" presId="urn:microsoft.com/office/officeart/2005/8/layout/vProcess5"/>
    <dgm:cxn modelId="{809BD26A-C831-419F-B126-F2007FF550DB}" type="presParOf" srcId="{B7137828-9491-4BBF-8EA0-B4E05AC8A97B}" destId="{1B0D4CE3-154A-4D89-9B43-512F628AEB40}" srcOrd="5" destOrd="0" presId="urn:microsoft.com/office/officeart/2005/8/layout/vProcess5"/>
    <dgm:cxn modelId="{B4C0C811-8745-45A1-B76E-8346A07434E1}" type="presParOf" srcId="{B7137828-9491-4BBF-8EA0-B4E05AC8A97B}" destId="{C0ACFCE1-CC9C-4C9A-AA7E-6A75861A1493}" srcOrd="6" destOrd="0" presId="urn:microsoft.com/office/officeart/2005/8/layout/vProcess5"/>
    <dgm:cxn modelId="{904DA4CD-97DA-441F-8DDC-B5C2230A2D74}" type="presParOf" srcId="{B7137828-9491-4BBF-8EA0-B4E05AC8A97B}" destId="{9905D0EF-8846-4FC7-8CF0-974DE36603B0}" srcOrd="7" destOrd="0" presId="urn:microsoft.com/office/officeart/2005/8/layout/vProcess5"/>
    <dgm:cxn modelId="{BE1D9D69-DE90-4312-86F0-E982B317B57A}" type="presParOf" srcId="{B7137828-9491-4BBF-8EA0-B4E05AC8A97B}" destId="{5EF58B2C-037B-4E42-85AD-B943BB43FF84}" srcOrd="8" destOrd="0" presId="urn:microsoft.com/office/officeart/2005/8/layout/vProcess5"/>
    <dgm:cxn modelId="{9ECA0A81-0C1E-436D-92D3-0D07BBFF9B79}" type="presParOf" srcId="{B7137828-9491-4BBF-8EA0-B4E05AC8A97B}" destId="{A63D850D-D6A6-4F75-B5AB-FAC773C0D0E5}" srcOrd="9" destOrd="0" presId="urn:microsoft.com/office/officeart/2005/8/layout/vProcess5"/>
    <dgm:cxn modelId="{B4301254-E1DD-48A6-B524-E1B9B0E9A449}" type="presParOf" srcId="{B7137828-9491-4BBF-8EA0-B4E05AC8A97B}" destId="{199A507A-FA22-44C6-8AD2-96633DA14AAA}" srcOrd="10" destOrd="0" presId="urn:microsoft.com/office/officeart/2005/8/layout/vProcess5"/>
    <dgm:cxn modelId="{5D2C6E55-43F4-4A38-BC22-BEF95CCD96BB}" type="presParOf" srcId="{B7137828-9491-4BBF-8EA0-B4E05AC8A97B}" destId="{8D51F167-A664-4822-B6FA-F10E781E0958}" srcOrd="11" destOrd="0" presId="urn:microsoft.com/office/officeart/2005/8/layout/vProcess5"/>
    <dgm:cxn modelId="{7ADCFEC2-AE5A-458D-ABA7-A4CFACF07E49}" type="presParOf" srcId="{B7137828-9491-4BBF-8EA0-B4E05AC8A97B}" destId="{B5AAE6B1-4520-4D34-9F4D-2A713F99C6FC}" srcOrd="12" destOrd="0" presId="urn:microsoft.com/office/officeart/2005/8/layout/vProcess5"/>
    <dgm:cxn modelId="{22F93F80-2CA6-4750-B56E-3DA91816E4B2}" type="presParOf" srcId="{B7137828-9491-4BBF-8EA0-B4E05AC8A97B}" destId="{82480BDF-167B-4944-8A1B-F3D42F849126}" srcOrd="13" destOrd="0" presId="urn:microsoft.com/office/officeart/2005/8/layout/vProcess5"/>
    <dgm:cxn modelId="{6A79640F-E9F5-4231-BA86-ECE824486A0C}" type="presParOf" srcId="{B7137828-9491-4BBF-8EA0-B4E05AC8A97B}" destId="{AE814810-CB4C-4CE2-ADCE-CD4A2EE4F20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1D5169-94FC-4658-9EE2-FB15E3496BCD}" type="doc">
      <dgm:prSet loTypeId="urn:microsoft.com/office/officeart/2005/8/layout/process2" loCatId="process" qsTypeId="urn:microsoft.com/office/officeart/2005/8/quickstyle/simple1" qsCatId="simple" csTypeId="urn:microsoft.com/office/officeart/2005/8/colors/accent1_2" csCatId="accent1" phldr="1"/>
      <dgm:spPr/>
    </dgm:pt>
    <dgm:pt modelId="{36290587-1B2F-428B-9094-DB80595DED9D}">
      <dgm:prSet phldrT="[Text]"/>
      <dgm:spPr>
        <a:solidFill>
          <a:schemeClr val="accent4">
            <a:lumMod val="60000"/>
            <a:lumOff val="40000"/>
          </a:schemeClr>
        </a:solidFill>
      </dgm:spPr>
      <dgm:t>
        <a:bodyPr/>
        <a:lstStyle/>
        <a:p>
          <a:r>
            <a:rPr lang="en-US" dirty="0"/>
            <a:t>Step 1: Recognizing an overdose</a:t>
          </a:r>
        </a:p>
      </dgm:t>
    </dgm:pt>
    <dgm:pt modelId="{FFB40DC9-37C1-4247-9F0F-568C48977161}" type="parTrans" cxnId="{4689A586-D7BD-4980-8AE5-2FE300199D03}">
      <dgm:prSet/>
      <dgm:spPr/>
      <dgm:t>
        <a:bodyPr/>
        <a:lstStyle/>
        <a:p>
          <a:endParaRPr lang="en-US"/>
        </a:p>
      </dgm:t>
    </dgm:pt>
    <dgm:pt modelId="{1AD7D858-83D4-46F4-A7C9-50607503AAE4}" type="sibTrans" cxnId="{4689A586-D7BD-4980-8AE5-2FE300199D03}">
      <dgm:prSet/>
      <dgm:spPr/>
      <dgm:t>
        <a:bodyPr/>
        <a:lstStyle/>
        <a:p>
          <a:endParaRPr lang="en-US" dirty="0"/>
        </a:p>
      </dgm:t>
    </dgm:pt>
    <dgm:pt modelId="{29E83D65-B6F6-446D-B516-E17936608316}">
      <dgm:prSet phldrT="[Text]"/>
      <dgm:spPr>
        <a:solidFill>
          <a:schemeClr val="accent4">
            <a:lumMod val="60000"/>
            <a:lumOff val="40000"/>
          </a:schemeClr>
        </a:solidFill>
      </dgm:spPr>
      <dgm:t>
        <a:bodyPr/>
        <a:lstStyle/>
        <a:p>
          <a:r>
            <a:rPr lang="en-US" dirty="0"/>
            <a:t>Step 3: Calling 9-1-1</a:t>
          </a:r>
        </a:p>
      </dgm:t>
    </dgm:pt>
    <dgm:pt modelId="{23A938D0-C560-4AC7-9D84-C16BEA335535}" type="parTrans" cxnId="{ADF3C88B-85EA-415F-9190-8D1C617B4B69}">
      <dgm:prSet/>
      <dgm:spPr/>
      <dgm:t>
        <a:bodyPr/>
        <a:lstStyle/>
        <a:p>
          <a:endParaRPr lang="en-US"/>
        </a:p>
      </dgm:t>
    </dgm:pt>
    <dgm:pt modelId="{9CF7FD11-0B1B-4A40-B0A8-6E721F99DE36}" type="sibTrans" cxnId="{ADF3C88B-85EA-415F-9190-8D1C617B4B69}">
      <dgm:prSet/>
      <dgm:spPr/>
      <dgm:t>
        <a:bodyPr/>
        <a:lstStyle/>
        <a:p>
          <a:endParaRPr lang="en-US" dirty="0"/>
        </a:p>
      </dgm:t>
    </dgm:pt>
    <dgm:pt modelId="{9649437C-A86E-457A-B468-047E6274C88A}">
      <dgm:prSet phldrT="[Text]"/>
      <dgm:spPr>
        <a:solidFill>
          <a:schemeClr val="accent4">
            <a:lumMod val="60000"/>
            <a:lumOff val="40000"/>
          </a:schemeClr>
        </a:solidFill>
      </dgm:spPr>
      <dgm:t>
        <a:bodyPr/>
        <a:lstStyle/>
        <a:p>
          <a:r>
            <a:rPr lang="en-US" dirty="0"/>
            <a:t>Step 2: Attempt to Arouse – Sternal Rub</a:t>
          </a:r>
        </a:p>
      </dgm:t>
    </dgm:pt>
    <dgm:pt modelId="{BE95590E-E75B-48F3-8945-C73C7EEC424F}" type="parTrans" cxnId="{7B19F017-2B96-4091-A371-594602C1AC70}">
      <dgm:prSet/>
      <dgm:spPr/>
      <dgm:t>
        <a:bodyPr/>
        <a:lstStyle/>
        <a:p>
          <a:endParaRPr lang="en-US"/>
        </a:p>
      </dgm:t>
    </dgm:pt>
    <dgm:pt modelId="{CBA2CABB-A56D-4A7B-8F8B-3234D25B1B9C}" type="sibTrans" cxnId="{7B19F017-2B96-4091-A371-594602C1AC70}">
      <dgm:prSet/>
      <dgm:spPr/>
      <dgm:t>
        <a:bodyPr/>
        <a:lstStyle/>
        <a:p>
          <a:endParaRPr lang="en-US" dirty="0"/>
        </a:p>
      </dgm:t>
    </dgm:pt>
    <dgm:pt modelId="{8829D247-EECC-425B-90F9-C2C2DC595432}">
      <dgm:prSet phldrT="[Text]"/>
      <dgm:spPr>
        <a:solidFill>
          <a:schemeClr val="accent4">
            <a:lumMod val="60000"/>
            <a:lumOff val="40000"/>
          </a:schemeClr>
        </a:solidFill>
      </dgm:spPr>
      <dgm:t>
        <a:bodyPr/>
        <a:lstStyle/>
        <a:p>
          <a:r>
            <a:rPr lang="en-US" dirty="0"/>
            <a:t>Step 4: Administer naloxone, Rescue Breathing</a:t>
          </a:r>
        </a:p>
      </dgm:t>
    </dgm:pt>
    <dgm:pt modelId="{DC4E0A33-FD91-4B7A-A30E-EB584447965B}" type="parTrans" cxnId="{0337FB5C-AFBE-4B9D-B972-E5280D1D09A4}">
      <dgm:prSet/>
      <dgm:spPr/>
      <dgm:t>
        <a:bodyPr/>
        <a:lstStyle/>
        <a:p>
          <a:endParaRPr lang="en-US"/>
        </a:p>
      </dgm:t>
    </dgm:pt>
    <dgm:pt modelId="{B0B06D2A-95D3-4FC7-8FF3-7E6D79121411}" type="sibTrans" cxnId="{0337FB5C-AFBE-4B9D-B972-E5280D1D09A4}">
      <dgm:prSet/>
      <dgm:spPr/>
      <dgm:t>
        <a:bodyPr/>
        <a:lstStyle/>
        <a:p>
          <a:endParaRPr lang="en-US" dirty="0"/>
        </a:p>
      </dgm:t>
    </dgm:pt>
    <dgm:pt modelId="{58037C09-8A01-401B-941D-3B21173D9AFA}">
      <dgm:prSet phldrT="[Text]"/>
      <dgm:spPr>
        <a:solidFill>
          <a:schemeClr val="accent4">
            <a:lumMod val="60000"/>
            <a:lumOff val="40000"/>
          </a:schemeClr>
        </a:solidFill>
      </dgm:spPr>
      <dgm:t>
        <a:bodyPr/>
        <a:lstStyle/>
        <a:p>
          <a:r>
            <a:rPr lang="en-US" dirty="0"/>
            <a:t>Step 5: Stay Until Help Arrives</a:t>
          </a:r>
        </a:p>
      </dgm:t>
    </dgm:pt>
    <dgm:pt modelId="{75AC08EF-B3D5-4E89-8C7E-269E989F0972}" type="parTrans" cxnId="{EC68867D-0B51-4768-9C35-C664FE37E161}">
      <dgm:prSet/>
      <dgm:spPr/>
      <dgm:t>
        <a:bodyPr/>
        <a:lstStyle/>
        <a:p>
          <a:endParaRPr lang="en-US"/>
        </a:p>
      </dgm:t>
    </dgm:pt>
    <dgm:pt modelId="{D82BC501-4E40-4B12-A014-990B482EDBBF}" type="sibTrans" cxnId="{EC68867D-0B51-4768-9C35-C664FE37E161}">
      <dgm:prSet/>
      <dgm:spPr/>
      <dgm:t>
        <a:bodyPr/>
        <a:lstStyle/>
        <a:p>
          <a:endParaRPr lang="en-US"/>
        </a:p>
      </dgm:t>
    </dgm:pt>
    <dgm:pt modelId="{E22A0142-F19B-4DEA-9478-1614B3CD7EA3}" type="pres">
      <dgm:prSet presAssocID="{3A1D5169-94FC-4658-9EE2-FB15E3496BCD}" presName="linearFlow" presStyleCnt="0">
        <dgm:presLayoutVars>
          <dgm:resizeHandles val="exact"/>
        </dgm:presLayoutVars>
      </dgm:prSet>
      <dgm:spPr/>
    </dgm:pt>
    <dgm:pt modelId="{6FC26F40-8E01-489D-9AB2-340AEBF98E0A}" type="pres">
      <dgm:prSet presAssocID="{36290587-1B2F-428B-9094-DB80595DED9D}" presName="node" presStyleLbl="node1" presStyleIdx="0" presStyleCnt="5" custScaleX="376828" custLinFactNeighborY="40467">
        <dgm:presLayoutVars>
          <dgm:bulletEnabled val="1"/>
        </dgm:presLayoutVars>
      </dgm:prSet>
      <dgm:spPr/>
      <dgm:t>
        <a:bodyPr/>
        <a:lstStyle/>
        <a:p>
          <a:endParaRPr lang="en-US"/>
        </a:p>
      </dgm:t>
    </dgm:pt>
    <dgm:pt modelId="{323C49B3-6C6D-42A3-BFA9-AC0E58A07469}" type="pres">
      <dgm:prSet presAssocID="{1AD7D858-83D4-46F4-A7C9-50607503AAE4}" presName="sibTrans" presStyleLbl="sibTrans2D1" presStyleIdx="0" presStyleCnt="4" custAng="21173271" custScaleX="26025" custScaleY="87773" custLinFactY="55101" custLinFactNeighborX="575" custLinFactNeighborY="100000"/>
      <dgm:spPr/>
      <dgm:t>
        <a:bodyPr/>
        <a:lstStyle/>
        <a:p>
          <a:endParaRPr lang="en-US"/>
        </a:p>
      </dgm:t>
    </dgm:pt>
    <dgm:pt modelId="{A4B80E5E-382F-4858-8EE0-A50511ECBF26}" type="pres">
      <dgm:prSet presAssocID="{1AD7D858-83D4-46F4-A7C9-50607503AAE4}" presName="connectorText" presStyleLbl="sibTrans2D1" presStyleIdx="0" presStyleCnt="4"/>
      <dgm:spPr/>
      <dgm:t>
        <a:bodyPr/>
        <a:lstStyle/>
        <a:p>
          <a:endParaRPr lang="en-US"/>
        </a:p>
      </dgm:t>
    </dgm:pt>
    <dgm:pt modelId="{3FD94E41-7031-44A4-B63C-BD34C8C5A6FD}" type="pres">
      <dgm:prSet presAssocID="{29E83D65-B6F6-446D-B516-E17936608316}" presName="node" presStyleLbl="node1" presStyleIdx="1" presStyleCnt="5" custScaleX="376828" custLinFactY="100000" custLinFactNeighborX="-5121" custLinFactNeighborY="121333">
        <dgm:presLayoutVars>
          <dgm:bulletEnabled val="1"/>
        </dgm:presLayoutVars>
      </dgm:prSet>
      <dgm:spPr/>
      <dgm:t>
        <a:bodyPr/>
        <a:lstStyle/>
        <a:p>
          <a:endParaRPr lang="en-US"/>
        </a:p>
      </dgm:t>
    </dgm:pt>
    <dgm:pt modelId="{68C7D2FE-BC8C-44D2-8774-E6089F98BA8D}" type="pres">
      <dgm:prSet presAssocID="{9CF7FD11-0B1B-4A40-B0A8-6E721F99DE36}" presName="sibTrans" presStyleLbl="sibTrans2D1" presStyleIdx="1" presStyleCnt="4" custAng="10443882" custScaleX="99948" custScaleY="92848" custLinFactY="-124844" custLinFactNeighborX="9509" custLinFactNeighborY="-200000"/>
      <dgm:spPr/>
      <dgm:t>
        <a:bodyPr/>
        <a:lstStyle/>
        <a:p>
          <a:endParaRPr lang="en-US"/>
        </a:p>
      </dgm:t>
    </dgm:pt>
    <dgm:pt modelId="{32F3645D-355C-45B0-AE4E-34C004B23942}" type="pres">
      <dgm:prSet presAssocID="{9CF7FD11-0B1B-4A40-B0A8-6E721F99DE36}" presName="connectorText" presStyleLbl="sibTrans2D1" presStyleIdx="1" presStyleCnt="4"/>
      <dgm:spPr/>
      <dgm:t>
        <a:bodyPr/>
        <a:lstStyle/>
        <a:p>
          <a:endParaRPr lang="en-US"/>
        </a:p>
      </dgm:t>
    </dgm:pt>
    <dgm:pt modelId="{FC8EACF6-C923-4525-B7F0-EDB08B0E1947}" type="pres">
      <dgm:prSet presAssocID="{9649437C-A86E-457A-B468-047E6274C88A}" presName="node" presStyleLbl="node1" presStyleIdx="2" presStyleCnt="5" custScaleX="424345" custLinFactY="-68398" custLinFactNeighborY="-100000">
        <dgm:presLayoutVars>
          <dgm:bulletEnabled val="1"/>
        </dgm:presLayoutVars>
      </dgm:prSet>
      <dgm:spPr/>
      <dgm:t>
        <a:bodyPr/>
        <a:lstStyle/>
        <a:p>
          <a:endParaRPr lang="en-US"/>
        </a:p>
      </dgm:t>
    </dgm:pt>
    <dgm:pt modelId="{9ED72085-4337-4EB2-945A-6803344723D8}" type="pres">
      <dgm:prSet presAssocID="{CBA2CABB-A56D-4A7B-8F8B-3234D25B1B9C}" presName="sibTrans" presStyleLbl="sibTrans2D1" presStyleIdx="2" presStyleCnt="4" custScaleX="22707" custScaleY="79221" custLinFactY="58009" custLinFactNeighborX="-1038" custLinFactNeighborY="100000"/>
      <dgm:spPr/>
      <dgm:t>
        <a:bodyPr/>
        <a:lstStyle/>
        <a:p>
          <a:endParaRPr lang="en-US"/>
        </a:p>
      </dgm:t>
    </dgm:pt>
    <dgm:pt modelId="{2DB5A21D-35B2-4154-A3A1-1F96E976A92C}" type="pres">
      <dgm:prSet presAssocID="{CBA2CABB-A56D-4A7B-8F8B-3234D25B1B9C}" presName="connectorText" presStyleLbl="sibTrans2D1" presStyleIdx="2" presStyleCnt="4"/>
      <dgm:spPr/>
      <dgm:t>
        <a:bodyPr/>
        <a:lstStyle/>
        <a:p>
          <a:endParaRPr lang="en-US"/>
        </a:p>
      </dgm:t>
    </dgm:pt>
    <dgm:pt modelId="{963DB3DB-27BA-4B56-96A7-DB2773E257AB}" type="pres">
      <dgm:prSet presAssocID="{8829D247-EECC-425B-90F9-C2C2DC595432}" presName="node" presStyleLbl="node1" presStyleIdx="3" presStyleCnt="5" custScaleX="376828" custLinFactNeighborY="13169">
        <dgm:presLayoutVars>
          <dgm:bulletEnabled val="1"/>
        </dgm:presLayoutVars>
      </dgm:prSet>
      <dgm:spPr/>
      <dgm:t>
        <a:bodyPr/>
        <a:lstStyle/>
        <a:p>
          <a:endParaRPr lang="en-US"/>
        </a:p>
      </dgm:t>
    </dgm:pt>
    <dgm:pt modelId="{18995846-0FC2-4A34-8A4C-6752AD33C4A1}" type="pres">
      <dgm:prSet presAssocID="{B0B06D2A-95D3-4FC7-8FF3-7E6D79121411}" presName="sibTrans" presStyleLbl="sibTrans2D1" presStyleIdx="3" presStyleCnt="4"/>
      <dgm:spPr/>
      <dgm:t>
        <a:bodyPr/>
        <a:lstStyle/>
        <a:p>
          <a:endParaRPr lang="en-US"/>
        </a:p>
      </dgm:t>
    </dgm:pt>
    <dgm:pt modelId="{EF3B685A-C108-4698-8FAA-51B23D64A3DE}" type="pres">
      <dgm:prSet presAssocID="{B0B06D2A-95D3-4FC7-8FF3-7E6D79121411}" presName="connectorText" presStyleLbl="sibTrans2D1" presStyleIdx="3" presStyleCnt="4"/>
      <dgm:spPr/>
      <dgm:t>
        <a:bodyPr/>
        <a:lstStyle/>
        <a:p>
          <a:endParaRPr lang="en-US"/>
        </a:p>
      </dgm:t>
    </dgm:pt>
    <dgm:pt modelId="{457B567E-EE62-4B1A-A301-F915977524D5}" type="pres">
      <dgm:prSet presAssocID="{58037C09-8A01-401B-941D-3B21173D9AFA}" presName="node" presStyleLbl="node1" presStyleIdx="4" presStyleCnt="5" custScaleX="376828">
        <dgm:presLayoutVars>
          <dgm:bulletEnabled val="1"/>
        </dgm:presLayoutVars>
      </dgm:prSet>
      <dgm:spPr/>
      <dgm:t>
        <a:bodyPr/>
        <a:lstStyle/>
        <a:p>
          <a:endParaRPr lang="en-US"/>
        </a:p>
      </dgm:t>
    </dgm:pt>
  </dgm:ptLst>
  <dgm:cxnLst>
    <dgm:cxn modelId="{E707AD11-8E4F-42F7-AA33-0C240ED9C562}" type="presOf" srcId="{B0B06D2A-95D3-4FC7-8FF3-7E6D79121411}" destId="{18995846-0FC2-4A34-8A4C-6752AD33C4A1}" srcOrd="0" destOrd="0" presId="urn:microsoft.com/office/officeart/2005/8/layout/process2"/>
    <dgm:cxn modelId="{0337FB5C-AFBE-4B9D-B972-E5280D1D09A4}" srcId="{3A1D5169-94FC-4658-9EE2-FB15E3496BCD}" destId="{8829D247-EECC-425B-90F9-C2C2DC595432}" srcOrd="3" destOrd="0" parTransId="{DC4E0A33-FD91-4B7A-A30E-EB584447965B}" sibTransId="{B0B06D2A-95D3-4FC7-8FF3-7E6D79121411}"/>
    <dgm:cxn modelId="{4689A586-D7BD-4980-8AE5-2FE300199D03}" srcId="{3A1D5169-94FC-4658-9EE2-FB15E3496BCD}" destId="{36290587-1B2F-428B-9094-DB80595DED9D}" srcOrd="0" destOrd="0" parTransId="{FFB40DC9-37C1-4247-9F0F-568C48977161}" sibTransId="{1AD7D858-83D4-46F4-A7C9-50607503AAE4}"/>
    <dgm:cxn modelId="{154AEB5C-D77F-4B34-B5AB-A34B72964D21}" type="presOf" srcId="{36290587-1B2F-428B-9094-DB80595DED9D}" destId="{6FC26F40-8E01-489D-9AB2-340AEBF98E0A}" srcOrd="0" destOrd="0" presId="urn:microsoft.com/office/officeart/2005/8/layout/process2"/>
    <dgm:cxn modelId="{7D0F2F0C-CD5C-4757-9AFC-BD485830B01A}" type="presOf" srcId="{B0B06D2A-95D3-4FC7-8FF3-7E6D79121411}" destId="{EF3B685A-C108-4698-8FAA-51B23D64A3DE}" srcOrd="1" destOrd="0" presId="urn:microsoft.com/office/officeart/2005/8/layout/process2"/>
    <dgm:cxn modelId="{ADF3C88B-85EA-415F-9190-8D1C617B4B69}" srcId="{3A1D5169-94FC-4658-9EE2-FB15E3496BCD}" destId="{29E83D65-B6F6-446D-B516-E17936608316}" srcOrd="1" destOrd="0" parTransId="{23A938D0-C560-4AC7-9D84-C16BEA335535}" sibTransId="{9CF7FD11-0B1B-4A40-B0A8-6E721F99DE36}"/>
    <dgm:cxn modelId="{EC68867D-0B51-4768-9C35-C664FE37E161}" srcId="{3A1D5169-94FC-4658-9EE2-FB15E3496BCD}" destId="{58037C09-8A01-401B-941D-3B21173D9AFA}" srcOrd="4" destOrd="0" parTransId="{75AC08EF-B3D5-4E89-8C7E-269E989F0972}" sibTransId="{D82BC501-4E40-4B12-A014-990B482EDBBF}"/>
    <dgm:cxn modelId="{AAAD8660-1AA5-4B1A-907E-38FAB3882F0B}" type="presOf" srcId="{1AD7D858-83D4-46F4-A7C9-50607503AAE4}" destId="{A4B80E5E-382F-4858-8EE0-A50511ECBF26}" srcOrd="1" destOrd="0" presId="urn:microsoft.com/office/officeart/2005/8/layout/process2"/>
    <dgm:cxn modelId="{50D80191-B3EA-41D7-B820-A37D93FC42DD}" type="presOf" srcId="{CBA2CABB-A56D-4A7B-8F8B-3234D25B1B9C}" destId="{2DB5A21D-35B2-4154-A3A1-1F96E976A92C}" srcOrd="1" destOrd="0" presId="urn:microsoft.com/office/officeart/2005/8/layout/process2"/>
    <dgm:cxn modelId="{95E5952B-1A7F-4576-94A3-F08D72F3D504}" type="presOf" srcId="{3A1D5169-94FC-4658-9EE2-FB15E3496BCD}" destId="{E22A0142-F19B-4DEA-9478-1614B3CD7EA3}" srcOrd="0" destOrd="0" presId="urn:microsoft.com/office/officeart/2005/8/layout/process2"/>
    <dgm:cxn modelId="{C3736DE6-B386-4CDC-BB19-E460363AC005}" type="presOf" srcId="{1AD7D858-83D4-46F4-A7C9-50607503AAE4}" destId="{323C49B3-6C6D-42A3-BFA9-AC0E58A07469}" srcOrd="0" destOrd="0" presId="urn:microsoft.com/office/officeart/2005/8/layout/process2"/>
    <dgm:cxn modelId="{1B1F31B2-6A18-4743-85DE-B0A768C9F874}" type="presOf" srcId="{29E83D65-B6F6-446D-B516-E17936608316}" destId="{3FD94E41-7031-44A4-B63C-BD34C8C5A6FD}" srcOrd="0" destOrd="0" presId="urn:microsoft.com/office/officeart/2005/8/layout/process2"/>
    <dgm:cxn modelId="{058681B4-7A4B-454E-8E77-72EEB7F62D28}" type="presOf" srcId="{8829D247-EECC-425B-90F9-C2C2DC595432}" destId="{963DB3DB-27BA-4B56-96A7-DB2773E257AB}" srcOrd="0" destOrd="0" presId="urn:microsoft.com/office/officeart/2005/8/layout/process2"/>
    <dgm:cxn modelId="{6F5BD6A8-C12F-4D90-B0CD-1A38A4122ABA}" type="presOf" srcId="{9CF7FD11-0B1B-4A40-B0A8-6E721F99DE36}" destId="{32F3645D-355C-45B0-AE4E-34C004B23942}" srcOrd="1" destOrd="0" presId="urn:microsoft.com/office/officeart/2005/8/layout/process2"/>
    <dgm:cxn modelId="{7B19F017-2B96-4091-A371-594602C1AC70}" srcId="{3A1D5169-94FC-4658-9EE2-FB15E3496BCD}" destId="{9649437C-A86E-457A-B468-047E6274C88A}" srcOrd="2" destOrd="0" parTransId="{BE95590E-E75B-48F3-8945-C73C7EEC424F}" sibTransId="{CBA2CABB-A56D-4A7B-8F8B-3234D25B1B9C}"/>
    <dgm:cxn modelId="{0259AE84-C37B-41A4-ABB8-A76B09A90D9F}" type="presOf" srcId="{CBA2CABB-A56D-4A7B-8F8B-3234D25B1B9C}" destId="{9ED72085-4337-4EB2-945A-6803344723D8}" srcOrd="0" destOrd="0" presId="urn:microsoft.com/office/officeart/2005/8/layout/process2"/>
    <dgm:cxn modelId="{83E9A1DB-CFD5-4DEC-8BEB-2C5A44A6BA7A}" type="presOf" srcId="{9CF7FD11-0B1B-4A40-B0A8-6E721F99DE36}" destId="{68C7D2FE-BC8C-44D2-8774-E6089F98BA8D}" srcOrd="0" destOrd="0" presId="urn:microsoft.com/office/officeart/2005/8/layout/process2"/>
    <dgm:cxn modelId="{030A7B38-3282-47F2-BD6B-06DE4A7145C0}" type="presOf" srcId="{9649437C-A86E-457A-B468-047E6274C88A}" destId="{FC8EACF6-C923-4525-B7F0-EDB08B0E1947}" srcOrd="0" destOrd="0" presId="urn:microsoft.com/office/officeart/2005/8/layout/process2"/>
    <dgm:cxn modelId="{3BEA2FBB-BF02-49DF-BE83-BFD8913A682B}" type="presOf" srcId="{58037C09-8A01-401B-941D-3B21173D9AFA}" destId="{457B567E-EE62-4B1A-A301-F915977524D5}" srcOrd="0" destOrd="0" presId="urn:microsoft.com/office/officeart/2005/8/layout/process2"/>
    <dgm:cxn modelId="{A531B700-8923-401C-B0F7-3CA798282967}" type="presParOf" srcId="{E22A0142-F19B-4DEA-9478-1614B3CD7EA3}" destId="{6FC26F40-8E01-489D-9AB2-340AEBF98E0A}" srcOrd="0" destOrd="0" presId="urn:microsoft.com/office/officeart/2005/8/layout/process2"/>
    <dgm:cxn modelId="{EB4EACBE-DE56-49A9-922D-8C45E60B424D}" type="presParOf" srcId="{E22A0142-F19B-4DEA-9478-1614B3CD7EA3}" destId="{323C49B3-6C6D-42A3-BFA9-AC0E58A07469}" srcOrd="1" destOrd="0" presId="urn:microsoft.com/office/officeart/2005/8/layout/process2"/>
    <dgm:cxn modelId="{3CAAD2EF-774F-442C-9EFE-249E24D594C3}" type="presParOf" srcId="{323C49B3-6C6D-42A3-BFA9-AC0E58A07469}" destId="{A4B80E5E-382F-4858-8EE0-A50511ECBF26}" srcOrd="0" destOrd="0" presId="urn:microsoft.com/office/officeart/2005/8/layout/process2"/>
    <dgm:cxn modelId="{7BDA5C59-AF75-4F1E-8247-86A08F706C72}" type="presParOf" srcId="{E22A0142-F19B-4DEA-9478-1614B3CD7EA3}" destId="{3FD94E41-7031-44A4-B63C-BD34C8C5A6FD}" srcOrd="2" destOrd="0" presId="urn:microsoft.com/office/officeart/2005/8/layout/process2"/>
    <dgm:cxn modelId="{AFF9204C-319C-4D3B-9FF4-E59BA512BC81}" type="presParOf" srcId="{E22A0142-F19B-4DEA-9478-1614B3CD7EA3}" destId="{68C7D2FE-BC8C-44D2-8774-E6089F98BA8D}" srcOrd="3" destOrd="0" presId="urn:microsoft.com/office/officeart/2005/8/layout/process2"/>
    <dgm:cxn modelId="{9FA56073-A10F-4AE8-B86A-7C6182890956}" type="presParOf" srcId="{68C7D2FE-BC8C-44D2-8774-E6089F98BA8D}" destId="{32F3645D-355C-45B0-AE4E-34C004B23942}" srcOrd="0" destOrd="0" presId="urn:microsoft.com/office/officeart/2005/8/layout/process2"/>
    <dgm:cxn modelId="{8E45BB67-90A5-4D35-A55F-290B710EE0F9}" type="presParOf" srcId="{E22A0142-F19B-4DEA-9478-1614B3CD7EA3}" destId="{FC8EACF6-C923-4525-B7F0-EDB08B0E1947}" srcOrd="4" destOrd="0" presId="urn:microsoft.com/office/officeart/2005/8/layout/process2"/>
    <dgm:cxn modelId="{D8436BCE-5153-4EDD-AF69-83F5A4EBF5F9}" type="presParOf" srcId="{E22A0142-F19B-4DEA-9478-1614B3CD7EA3}" destId="{9ED72085-4337-4EB2-945A-6803344723D8}" srcOrd="5" destOrd="0" presId="urn:microsoft.com/office/officeart/2005/8/layout/process2"/>
    <dgm:cxn modelId="{ABAE9F58-36EC-4BD4-B72D-1AD2B97D2F79}" type="presParOf" srcId="{9ED72085-4337-4EB2-945A-6803344723D8}" destId="{2DB5A21D-35B2-4154-A3A1-1F96E976A92C}" srcOrd="0" destOrd="0" presId="urn:microsoft.com/office/officeart/2005/8/layout/process2"/>
    <dgm:cxn modelId="{20249FF8-FC04-4AAC-B18B-294C55C6D2C8}" type="presParOf" srcId="{E22A0142-F19B-4DEA-9478-1614B3CD7EA3}" destId="{963DB3DB-27BA-4B56-96A7-DB2773E257AB}" srcOrd="6" destOrd="0" presId="urn:microsoft.com/office/officeart/2005/8/layout/process2"/>
    <dgm:cxn modelId="{A0F1C006-0444-4D0A-AA2A-2F7C42A6ED30}" type="presParOf" srcId="{E22A0142-F19B-4DEA-9478-1614B3CD7EA3}" destId="{18995846-0FC2-4A34-8A4C-6752AD33C4A1}" srcOrd="7" destOrd="0" presId="urn:microsoft.com/office/officeart/2005/8/layout/process2"/>
    <dgm:cxn modelId="{3AF2B9C5-C350-4F32-9F6D-296F7DF3B1FA}" type="presParOf" srcId="{18995846-0FC2-4A34-8A4C-6752AD33C4A1}" destId="{EF3B685A-C108-4698-8FAA-51B23D64A3DE}" srcOrd="0" destOrd="0" presId="urn:microsoft.com/office/officeart/2005/8/layout/process2"/>
    <dgm:cxn modelId="{53A0A64D-D4AF-4001-909B-A4B649001608}" type="presParOf" srcId="{E22A0142-F19B-4DEA-9478-1614B3CD7EA3}" destId="{457B567E-EE62-4B1A-A301-F915977524D5}"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E7B19-0AC4-486A-8A30-3A2C73F7E222}">
      <dsp:nvSpPr>
        <dsp:cNvPr id="0" name=""/>
        <dsp:cNvSpPr/>
      </dsp:nvSpPr>
      <dsp:spPr>
        <a:xfrm>
          <a:off x="0" y="74978"/>
          <a:ext cx="4437966" cy="718532"/>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Slow Breathing</a:t>
          </a:r>
        </a:p>
      </dsp:txBody>
      <dsp:txXfrm>
        <a:off x="21045" y="96023"/>
        <a:ext cx="3578545" cy="676442"/>
      </dsp:txXfrm>
    </dsp:sp>
    <dsp:sp modelId="{26A0BCCA-B0EF-4074-B1CC-2FBB36112840}">
      <dsp:nvSpPr>
        <dsp:cNvPr id="0" name=""/>
        <dsp:cNvSpPr/>
      </dsp:nvSpPr>
      <dsp:spPr>
        <a:xfrm>
          <a:off x="331406" y="818329"/>
          <a:ext cx="4437966" cy="718532"/>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Breathing Stops</a:t>
          </a:r>
        </a:p>
      </dsp:txBody>
      <dsp:txXfrm>
        <a:off x="352451" y="839374"/>
        <a:ext cx="3597423" cy="676442"/>
      </dsp:txXfrm>
    </dsp:sp>
    <dsp:sp modelId="{4EFEF7D2-E68D-42C0-B55B-115FC6B06598}">
      <dsp:nvSpPr>
        <dsp:cNvPr id="0" name=""/>
        <dsp:cNvSpPr/>
      </dsp:nvSpPr>
      <dsp:spPr>
        <a:xfrm>
          <a:off x="662813" y="1636658"/>
          <a:ext cx="4437966" cy="718532"/>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Lack of oxygen may cause brain damage</a:t>
          </a:r>
        </a:p>
      </dsp:txBody>
      <dsp:txXfrm>
        <a:off x="683858" y="1657703"/>
        <a:ext cx="3597423" cy="676442"/>
      </dsp:txXfrm>
    </dsp:sp>
    <dsp:sp modelId="{63A0DE4E-7B54-4875-8F22-2CA916C10841}">
      <dsp:nvSpPr>
        <dsp:cNvPr id="0" name=""/>
        <dsp:cNvSpPr/>
      </dsp:nvSpPr>
      <dsp:spPr>
        <a:xfrm>
          <a:off x="994219" y="2454987"/>
          <a:ext cx="4437966" cy="718532"/>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Heart Stops</a:t>
          </a:r>
        </a:p>
      </dsp:txBody>
      <dsp:txXfrm>
        <a:off x="1015264" y="2476032"/>
        <a:ext cx="3597423" cy="676442"/>
      </dsp:txXfrm>
    </dsp:sp>
    <dsp:sp modelId="{1B0D4CE3-154A-4D89-9B43-512F628AEB40}">
      <dsp:nvSpPr>
        <dsp:cNvPr id="0" name=""/>
        <dsp:cNvSpPr/>
      </dsp:nvSpPr>
      <dsp:spPr>
        <a:xfrm>
          <a:off x="1325626" y="3273316"/>
          <a:ext cx="4437966" cy="718532"/>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Seizure, stroke, or even death</a:t>
          </a:r>
        </a:p>
      </dsp:txBody>
      <dsp:txXfrm>
        <a:off x="1346671" y="3294361"/>
        <a:ext cx="3597423" cy="676442"/>
      </dsp:txXfrm>
    </dsp:sp>
    <dsp:sp modelId="{C0ACFCE1-CC9C-4C9A-AA7E-6A75861A1493}">
      <dsp:nvSpPr>
        <dsp:cNvPr id="0" name=""/>
        <dsp:cNvSpPr/>
      </dsp:nvSpPr>
      <dsp:spPr>
        <a:xfrm>
          <a:off x="3970920" y="524928"/>
          <a:ext cx="467046" cy="46704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4076005" y="524928"/>
        <a:ext cx="256876" cy="351452"/>
      </dsp:txXfrm>
    </dsp:sp>
    <dsp:sp modelId="{9905D0EF-8846-4FC7-8CF0-974DE36603B0}">
      <dsp:nvSpPr>
        <dsp:cNvPr id="0" name=""/>
        <dsp:cNvSpPr/>
      </dsp:nvSpPr>
      <dsp:spPr>
        <a:xfrm>
          <a:off x="4302326" y="1343257"/>
          <a:ext cx="467046" cy="46704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4407411" y="1343257"/>
        <a:ext cx="256876" cy="351452"/>
      </dsp:txXfrm>
    </dsp:sp>
    <dsp:sp modelId="{5EF58B2C-037B-4E42-85AD-B943BB43FF84}">
      <dsp:nvSpPr>
        <dsp:cNvPr id="0" name=""/>
        <dsp:cNvSpPr/>
      </dsp:nvSpPr>
      <dsp:spPr>
        <a:xfrm>
          <a:off x="4633733" y="2149610"/>
          <a:ext cx="467046" cy="46704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4738818" y="2149610"/>
        <a:ext cx="256876" cy="351452"/>
      </dsp:txXfrm>
    </dsp:sp>
    <dsp:sp modelId="{A63D850D-D6A6-4F75-B5AB-FAC773C0D0E5}">
      <dsp:nvSpPr>
        <dsp:cNvPr id="0" name=""/>
        <dsp:cNvSpPr/>
      </dsp:nvSpPr>
      <dsp:spPr>
        <a:xfrm>
          <a:off x="4965140" y="2975923"/>
          <a:ext cx="467046" cy="46704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070225" y="2975923"/>
        <a:ext cx="256876" cy="351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26F40-8E01-489D-9AB2-340AEBF98E0A}">
      <dsp:nvSpPr>
        <dsp:cNvPr id="0" name=""/>
        <dsp:cNvSpPr/>
      </dsp:nvSpPr>
      <dsp:spPr>
        <a:xfrm>
          <a:off x="441565" y="145776"/>
          <a:ext cx="7003568" cy="620861"/>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Step 1: Recognizing an overdose</a:t>
          </a:r>
        </a:p>
      </dsp:txBody>
      <dsp:txXfrm>
        <a:off x="459749" y="163960"/>
        <a:ext cx="6967200" cy="584493"/>
      </dsp:txXfrm>
    </dsp:sp>
    <dsp:sp modelId="{323C49B3-6C6D-42A3-BFA9-AC0E58A07469}">
      <dsp:nvSpPr>
        <dsp:cNvPr id="0" name=""/>
        <dsp:cNvSpPr/>
      </dsp:nvSpPr>
      <dsp:spPr>
        <a:xfrm rot="5153408">
          <a:off x="3784245" y="1674276"/>
          <a:ext cx="233342" cy="245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3824839" y="1680309"/>
        <a:ext cx="147136" cy="163339"/>
      </dsp:txXfrm>
    </dsp:sp>
    <dsp:sp modelId="{3FD94E41-7031-44A4-B63C-BD34C8C5A6FD}">
      <dsp:nvSpPr>
        <dsp:cNvPr id="0" name=""/>
        <dsp:cNvSpPr/>
      </dsp:nvSpPr>
      <dsp:spPr>
        <a:xfrm>
          <a:off x="346388" y="1960475"/>
          <a:ext cx="7003568" cy="620861"/>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Step 3: Calling 9-1-1</a:t>
          </a:r>
        </a:p>
      </dsp:txBody>
      <dsp:txXfrm>
        <a:off x="364572" y="1978659"/>
        <a:ext cx="6967200" cy="584493"/>
      </dsp:txXfrm>
    </dsp:sp>
    <dsp:sp modelId="{68C7D2FE-BC8C-44D2-8774-E6089F98BA8D}">
      <dsp:nvSpPr>
        <dsp:cNvPr id="0" name=""/>
        <dsp:cNvSpPr/>
      </dsp:nvSpPr>
      <dsp:spPr>
        <a:xfrm rot="5401451">
          <a:off x="3807001" y="777756"/>
          <a:ext cx="219236" cy="259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5400000">
        <a:off x="3838811" y="797841"/>
        <a:ext cx="155643" cy="153465"/>
      </dsp:txXfrm>
    </dsp:sp>
    <dsp:sp modelId="{FC8EACF6-C923-4525-B7F0-EDB08B0E1947}">
      <dsp:nvSpPr>
        <dsp:cNvPr id="0" name=""/>
        <dsp:cNvSpPr/>
      </dsp:nvSpPr>
      <dsp:spPr>
        <a:xfrm>
          <a:off x="0" y="1048728"/>
          <a:ext cx="7886700" cy="620861"/>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Step 2: Attempt to Arouse – Sternal Rub</a:t>
          </a:r>
        </a:p>
      </dsp:txBody>
      <dsp:txXfrm>
        <a:off x="18184" y="1066912"/>
        <a:ext cx="7850332" cy="584493"/>
      </dsp:txXfrm>
    </dsp:sp>
    <dsp:sp modelId="{9ED72085-4337-4EB2-945A-6803344723D8}">
      <dsp:nvSpPr>
        <dsp:cNvPr id="0" name=""/>
        <dsp:cNvSpPr/>
      </dsp:nvSpPr>
      <dsp:spPr>
        <a:xfrm rot="5400000">
          <a:off x="3834817" y="2584290"/>
          <a:ext cx="198882" cy="2213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3867859" y="2595516"/>
        <a:ext cx="132799" cy="139217"/>
      </dsp:txXfrm>
    </dsp:sp>
    <dsp:sp modelId="{963DB3DB-27BA-4B56-96A7-DB2773E257AB}">
      <dsp:nvSpPr>
        <dsp:cNvPr id="0" name=""/>
        <dsp:cNvSpPr/>
      </dsp:nvSpPr>
      <dsp:spPr>
        <a:xfrm>
          <a:off x="441565" y="2837410"/>
          <a:ext cx="7003568" cy="620861"/>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Step 4: Administer naloxone, Rescue Breathing</a:t>
          </a:r>
        </a:p>
      </dsp:txBody>
      <dsp:txXfrm>
        <a:off x="459749" y="2855594"/>
        <a:ext cx="6967200" cy="584493"/>
      </dsp:txXfrm>
    </dsp:sp>
    <dsp:sp modelId="{18995846-0FC2-4A34-8A4C-6752AD33C4A1}">
      <dsp:nvSpPr>
        <dsp:cNvPr id="0" name=""/>
        <dsp:cNvSpPr/>
      </dsp:nvSpPr>
      <dsp:spPr>
        <a:xfrm rot="5400000">
          <a:off x="3842268" y="3453352"/>
          <a:ext cx="202162" cy="2793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5400000">
        <a:off x="3859533" y="3491965"/>
        <a:ext cx="167633" cy="141513"/>
      </dsp:txXfrm>
    </dsp:sp>
    <dsp:sp modelId="{457B567E-EE62-4B1A-A301-F915977524D5}">
      <dsp:nvSpPr>
        <dsp:cNvPr id="0" name=""/>
        <dsp:cNvSpPr/>
      </dsp:nvSpPr>
      <dsp:spPr>
        <a:xfrm>
          <a:off x="441565" y="3727821"/>
          <a:ext cx="7003568" cy="620861"/>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Step 5: Stay Until Help Arrives</a:t>
          </a:r>
        </a:p>
      </dsp:txBody>
      <dsp:txXfrm>
        <a:off x="459749" y="3746005"/>
        <a:ext cx="6967200" cy="5844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307" tIns="46153" rIns="92307" bIns="46153" rtlCol="0"/>
          <a:lstStyle>
            <a:lvl1pPr algn="r">
              <a:defRPr sz="1200"/>
            </a:lvl1pPr>
          </a:lstStyle>
          <a:p>
            <a:fld id="{B0339E5C-A29B-4866-9D29-268B093811BD}" type="datetimeFigureOut">
              <a:rPr lang="en-US" smtClean="0"/>
              <a:t>9/6/2019</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307" tIns="46153" rIns="92307" bIns="46153" rtlCol="0" anchor="b"/>
          <a:lstStyle>
            <a:lvl1pPr algn="r">
              <a:defRPr sz="1200"/>
            </a:lvl1pPr>
          </a:lstStyle>
          <a:p>
            <a:fld id="{10DD1A6B-3B27-4B32-B490-20837ACC24DA}" type="slidenum">
              <a:rPr lang="en-US" smtClean="0"/>
              <a:t>‹#›</a:t>
            </a:fld>
            <a:endParaRPr lang="en-US" dirty="0"/>
          </a:p>
        </p:txBody>
      </p:sp>
    </p:spTree>
    <p:extLst>
      <p:ext uri="{BB962C8B-B14F-4D97-AF65-F5344CB8AC3E}">
        <p14:creationId xmlns:p14="http://schemas.microsoft.com/office/powerpoint/2010/main" val="59211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466D6FE8-E56F-4C4F-9826-46DA284DA69C}" type="datetimeFigureOut">
              <a:rPr lang="en-US" smtClean="0"/>
              <a:t>9/6/2019</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09C027C3-2F1A-401F-B077-FF55788A561F}" type="slidenum">
              <a:rPr lang="en-US" smtClean="0"/>
              <a:t>‹#›</a:t>
            </a:fld>
            <a:endParaRPr lang="en-US" dirty="0"/>
          </a:p>
        </p:txBody>
      </p:sp>
    </p:spTree>
    <p:extLst>
      <p:ext uri="{BB962C8B-B14F-4D97-AF65-F5344CB8AC3E}">
        <p14:creationId xmlns:p14="http://schemas.microsoft.com/office/powerpoint/2010/main" val="13512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a:defRPr/>
            </a:pPr>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1</a:t>
            </a:fld>
            <a:endParaRPr lang="en-US" dirty="0"/>
          </a:p>
        </p:txBody>
      </p:sp>
    </p:spTree>
    <p:extLst>
      <p:ext uri="{BB962C8B-B14F-4D97-AF65-F5344CB8AC3E}">
        <p14:creationId xmlns:p14="http://schemas.microsoft.com/office/powerpoint/2010/main" val="235879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400" b="1">
                <a:solidFill>
                  <a:schemeClr val="tx1"/>
                </a:solidFill>
                <a:latin typeface="Arial" charset="0"/>
                <a:ea typeface="ＭＳ Ｐゴシック" charset="0"/>
              </a:defRPr>
            </a:lvl1pPr>
            <a:lvl2pPr marL="749990" indent="-288457" eaLnBrk="0" hangingPunct="0">
              <a:defRPr sz="1400" b="1">
                <a:solidFill>
                  <a:schemeClr val="tx1"/>
                </a:solidFill>
                <a:latin typeface="Arial" charset="0"/>
                <a:ea typeface="ＭＳ Ｐゴシック" charset="0"/>
              </a:defRPr>
            </a:lvl2pPr>
            <a:lvl3pPr marL="1153831" indent="-230766" eaLnBrk="0" hangingPunct="0">
              <a:defRPr sz="1400" b="1">
                <a:solidFill>
                  <a:schemeClr val="tx1"/>
                </a:solidFill>
                <a:latin typeface="Arial" charset="0"/>
                <a:ea typeface="ＭＳ Ｐゴシック" charset="0"/>
              </a:defRPr>
            </a:lvl3pPr>
            <a:lvl4pPr marL="1615363" indent="-230766" eaLnBrk="0" hangingPunct="0">
              <a:defRPr sz="1400" b="1">
                <a:solidFill>
                  <a:schemeClr val="tx1"/>
                </a:solidFill>
                <a:latin typeface="Arial" charset="0"/>
                <a:ea typeface="ＭＳ Ｐゴシック" charset="0"/>
              </a:defRPr>
            </a:lvl4pPr>
            <a:lvl5pPr marL="2076894" indent="-230766" eaLnBrk="0" hangingPunct="0">
              <a:defRPr sz="1400" b="1">
                <a:solidFill>
                  <a:schemeClr val="tx1"/>
                </a:solidFill>
                <a:latin typeface="Arial" charset="0"/>
                <a:ea typeface="ＭＳ Ｐゴシック" charset="0"/>
              </a:defRPr>
            </a:lvl5pPr>
            <a:lvl6pPr marL="2538427"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99959"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61491"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923024"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eaLnBrk="1" hangingPunct="1">
              <a:defRPr/>
            </a:pPr>
            <a:fld id="{CBF62835-6ABB-1143-B6BC-7B859C5904EF}" type="slidenum">
              <a:rPr lang="en-US" sz="1200" b="0"/>
              <a:pPr eaLnBrk="1" hangingPunct="1">
                <a:defRPr/>
              </a:pPr>
              <a:t>10</a:t>
            </a:fld>
            <a:endParaRPr lang="en-US" sz="1200" b="0" dirty="0"/>
          </a:p>
        </p:txBody>
      </p:sp>
      <p:sp>
        <p:nvSpPr>
          <p:cNvPr id="48131" name="Rectangle 2"/>
          <p:cNvSpPr>
            <a:spLocks noGrp="1" noRot="1" noChangeAspect="1" noChangeArrowheads="1" noTextEdit="1"/>
          </p:cNvSpPr>
          <p:nvPr>
            <p:ph type="sldImg"/>
          </p:nvPr>
        </p:nvSpPr>
        <p:spPr>
          <a:xfrm>
            <a:off x="1338263" y="1162050"/>
            <a:ext cx="4181475" cy="3136900"/>
          </a:xfrm>
          <a:ln/>
        </p:spPr>
      </p:sp>
      <p:sp>
        <p:nvSpPr>
          <p:cNvPr id="481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defTabSz="923065">
              <a:defRPr/>
            </a:pPr>
            <a:endParaRPr lang="en-US" dirty="0">
              <a:cs typeface="+mn-cs"/>
            </a:endParaRPr>
          </a:p>
        </p:txBody>
      </p:sp>
    </p:spTree>
    <p:extLst>
      <p:ext uri="{BB962C8B-B14F-4D97-AF65-F5344CB8AC3E}">
        <p14:creationId xmlns:p14="http://schemas.microsoft.com/office/powerpoint/2010/main" val="320723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400" b="1">
                <a:solidFill>
                  <a:schemeClr val="tx1"/>
                </a:solidFill>
                <a:latin typeface="Arial" charset="0"/>
                <a:ea typeface="ＭＳ Ｐゴシック" charset="0"/>
              </a:defRPr>
            </a:lvl1pPr>
            <a:lvl2pPr marL="749990" indent="-288457" eaLnBrk="0" hangingPunct="0">
              <a:defRPr sz="1400" b="1">
                <a:solidFill>
                  <a:schemeClr val="tx1"/>
                </a:solidFill>
                <a:latin typeface="Arial" charset="0"/>
                <a:ea typeface="ＭＳ Ｐゴシック" charset="0"/>
              </a:defRPr>
            </a:lvl2pPr>
            <a:lvl3pPr marL="1153831" indent="-230766" eaLnBrk="0" hangingPunct="0">
              <a:defRPr sz="1400" b="1">
                <a:solidFill>
                  <a:schemeClr val="tx1"/>
                </a:solidFill>
                <a:latin typeface="Arial" charset="0"/>
                <a:ea typeface="ＭＳ Ｐゴシック" charset="0"/>
              </a:defRPr>
            </a:lvl3pPr>
            <a:lvl4pPr marL="1615363" indent="-230766" eaLnBrk="0" hangingPunct="0">
              <a:defRPr sz="1400" b="1">
                <a:solidFill>
                  <a:schemeClr val="tx1"/>
                </a:solidFill>
                <a:latin typeface="Arial" charset="0"/>
                <a:ea typeface="ＭＳ Ｐゴシック" charset="0"/>
              </a:defRPr>
            </a:lvl4pPr>
            <a:lvl5pPr marL="2076894" indent="-230766" eaLnBrk="0" hangingPunct="0">
              <a:defRPr sz="1400" b="1">
                <a:solidFill>
                  <a:schemeClr val="tx1"/>
                </a:solidFill>
                <a:latin typeface="Arial" charset="0"/>
                <a:ea typeface="ＭＳ Ｐゴシック" charset="0"/>
              </a:defRPr>
            </a:lvl5pPr>
            <a:lvl6pPr marL="2538427"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99959"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61491"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923024"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eaLnBrk="1" hangingPunct="1">
              <a:defRPr/>
            </a:pPr>
            <a:fld id="{447ED7F8-66EB-7E42-B197-25B48DA3A5CB}" type="slidenum">
              <a:rPr lang="en-US" sz="1200" b="0"/>
              <a:pPr eaLnBrk="1" hangingPunct="1">
                <a:defRPr/>
              </a:pPr>
              <a:t>11</a:t>
            </a:fld>
            <a:endParaRPr lang="en-US" sz="1200" b="0" dirty="0"/>
          </a:p>
        </p:txBody>
      </p:sp>
      <p:sp>
        <p:nvSpPr>
          <p:cNvPr id="37891" name="Rectangle 2"/>
          <p:cNvSpPr>
            <a:spLocks noGrp="1" noRot="1" noChangeAspect="1" noChangeArrowheads="1" noTextEdit="1"/>
          </p:cNvSpPr>
          <p:nvPr>
            <p:ph type="sldImg"/>
          </p:nvPr>
        </p:nvSpPr>
        <p:spPr>
          <a:xfrm>
            <a:off x="1338263" y="1162050"/>
            <a:ext cx="4181475" cy="3136900"/>
          </a:xfrm>
          <a:ln/>
        </p:spPr>
      </p:sp>
      <p:sp>
        <p:nvSpPr>
          <p:cNvPr id="378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01648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12</a:t>
            </a:fld>
            <a:endParaRPr lang="en-US"/>
          </a:p>
        </p:txBody>
      </p:sp>
    </p:spTree>
    <p:extLst>
      <p:ext uri="{BB962C8B-B14F-4D97-AF65-F5344CB8AC3E}">
        <p14:creationId xmlns:p14="http://schemas.microsoft.com/office/powerpoint/2010/main" val="393899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SETH: Steps need to be fluent, not</a:t>
            </a:r>
            <a:r>
              <a:rPr lang="en-US" baseline="0" dirty="0"/>
              <a:t> rigid, relative to the situation…. </a:t>
            </a:r>
          </a:p>
          <a:p>
            <a:r>
              <a:rPr lang="en-US" baseline="0" dirty="0"/>
              <a:t>If the person shows significant signs of overdose, attempt to arouse the person, by grinding your knuckles against their sternum or upper lip. If the person responds, assess whether they can maintain responsiveness and breathing. Continue to stimulate the person by getting them to talk or move around.  If on the other hand there is NO response, call 9-1-1 and administer naloxone. Begin Rescue breathing; this will help the person get oxygen into their system while the naloxone is working. </a:t>
            </a:r>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13</a:t>
            </a:fld>
            <a:endParaRPr lang="en-US"/>
          </a:p>
        </p:txBody>
      </p:sp>
    </p:spTree>
    <p:extLst>
      <p:ext uri="{BB962C8B-B14F-4D97-AF65-F5344CB8AC3E}">
        <p14:creationId xmlns:p14="http://schemas.microsoft.com/office/powerpoint/2010/main" val="175324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14</a:t>
            </a:fld>
            <a:endParaRPr lang="en-US"/>
          </a:p>
        </p:txBody>
      </p:sp>
    </p:spTree>
    <p:extLst>
      <p:ext uri="{BB962C8B-B14F-4D97-AF65-F5344CB8AC3E}">
        <p14:creationId xmlns:p14="http://schemas.microsoft.com/office/powerpoint/2010/main" val="292998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15</a:t>
            </a:fld>
            <a:endParaRPr lang="en-US"/>
          </a:p>
        </p:txBody>
      </p:sp>
    </p:spTree>
    <p:extLst>
      <p:ext uri="{BB962C8B-B14F-4D97-AF65-F5344CB8AC3E}">
        <p14:creationId xmlns:p14="http://schemas.microsoft.com/office/powerpoint/2010/main" val="340288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a:defRPr/>
            </a:pPr>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16</a:t>
            </a:fld>
            <a:endParaRPr lang="en-US" dirty="0"/>
          </a:p>
        </p:txBody>
      </p:sp>
    </p:spTree>
    <p:extLst>
      <p:ext uri="{BB962C8B-B14F-4D97-AF65-F5344CB8AC3E}">
        <p14:creationId xmlns:p14="http://schemas.microsoft.com/office/powerpoint/2010/main" val="353869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2</a:t>
            </a:fld>
            <a:endParaRPr lang="en-US" dirty="0"/>
          </a:p>
        </p:txBody>
      </p:sp>
    </p:spTree>
    <p:extLst>
      <p:ext uri="{BB962C8B-B14F-4D97-AF65-F5344CB8AC3E}">
        <p14:creationId xmlns:p14="http://schemas.microsoft.com/office/powerpoint/2010/main" val="219230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3</a:t>
            </a:fld>
            <a:endParaRPr lang="en-US" dirty="0"/>
          </a:p>
        </p:txBody>
      </p:sp>
    </p:spTree>
    <p:extLst>
      <p:ext uri="{BB962C8B-B14F-4D97-AF65-F5344CB8AC3E}">
        <p14:creationId xmlns:p14="http://schemas.microsoft.com/office/powerpoint/2010/main" val="114293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4</a:t>
            </a:fld>
            <a:endParaRPr lang="en-US"/>
          </a:p>
        </p:txBody>
      </p:sp>
    </p:spTree>
    <p:extLst>
      <p:ext uri="{BB962C8B-B14F-4D97-AF65-F5344CB8AC3E}">
        <p14:creationId xmlns:p14="http://schemas.microsoft.com/office/powerpoint/2010/main" val="417338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tabLst>
                <a:tab pos="3140075" algn="l"/>
              </a:tabLst>
              <a:defRPr/>
            </a:pPr>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5</a:t>
            </a:fld>
            <a:endParaRPr lang="en-US"/>
          </a:p>
        </p:txBody>
      </p:sp>
    </p:spTree>
    <p:extLst>
      <p:ext uri="{BB962C8B-B14F-4D97-AF65-F5344CB8AC3E}">
        <p14:creationId xmlns:p14="http://schemas.microsoft.com/office/powerpoint/2010/main" val="110569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27C3-2F1A-401F-B077-FF55788A561F}" type="slidenum">
              <a:rPr lang="en-US" smtClean="0"/>
              <a:t>6</a:t>
            </a:fld>
            <a:endParaRPr lang="en-US"/>
          </a:p>
        </p:txBody>
      </p:sp>
    </p:spTree>
    <p:extLst>
      <p:ext uri="{BB962C8B-B14F-4D97-AF65-F5344CB8AC3E}">
        <p14:creationId xmlns:p14="http://schemas.microsoft.com/office/powerpoint/2010/main" val="268767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b="0" dirty="0">
              <a:solidFill>
                <a:schemeClr val="accent1"/>
              </a:solidFill>
            </a:endParaRPr>
          </a:p>
        </p:txBody>
      </p:sp>
      <p:sp>
        <p:nvSpPr>
          <p:cNvPr id="4" name="Slide Number Placeholder 3"/>
          <p:cNvSpPr>
            <a:spLocks noGrp="1"/>
          </p:cNvSpPr>
          <p:nvPr>
            <p:ph type="sldNum" sz="quarter" idx="10"/>
          </p:nvPr>
        </p:nvSpPr>
        <p:spPr/>
        <p:txBody>
          <a:bodyPr/>
          <a:lstStyle/>
          <a:p>
            <a:fld id="{09C027C3-2F1A-401F-B077-FF55788A561F}" type="slidenum">
              <a:rPr lang="en-US" smtClean="0"/>
              <a:t>7</a:t>
            </a:fld>
            <a:endParaRPr lang="en-US" dirty="0"/>
          </a:p>
        </p:txBody>
      </p:sp>
    </p:spTree>
    <p:extLst>
      <p:ext uri="{BB962C8B-B14F-4D97-AF65-F5344CB8AC3E}">
        <p14:creationId xmlns:p14="http://schemas.microsoft.com/office/powerpoint/2010/main" val="101929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400" b="1">
                <a:solidFill>
                  <a:schemeClr val="tx1"/>
                </a:solidFill>
                <a:latin typeface="Arial" charset="0"/>
                <a:ea typeface="ＭＳ Ｐゴシック" charset="0"/>
              </a:defRPr>
            </a:lvl1pPr>
            <a:lvl2pPr marL="749990" indent="-288457" eaLnBrk="0" hangingPunct="0">
              <a:defRPr sz="1400" b="1">
                <a:solidFill>
                  <a:schemeClr val="tx1"/>
                </a:solidFill>
                <a:latin typeface="Arial" charset="0"/>
                <a:ea typeface="ＭＳ Ｐゴシック" charset="0"/>
              </a:defRPr>
            </a:lvl2pPr>
            <a:lvl3pPr marL="1153831" indent="-230766" eaLnBrk="0" hangingPunct="0">
              <a:defRPr sz="1400" b="1">
                <a:solidFill>
                  <a:schemeClr val="tx1"/>
                </a:solidFill>
                <a:latin typeface="Arial" charset="0"/>
                <a:ea typeface="ＭＳ Ｐゴシック" charset="0"/>
              </a:defRPr>
            </a:lvl3pPr>
            <a:lvl4pPr marL="1615363" indent="-230766" eaLnBrk="0" hangingPunct="0">
              <a:defRPr sz="1400" b="1">
                <a:solidFill>
                  <a:schemeClr val="tx1"/>
                </a:solidFill>
                <a:latin typeface="Arial" charset="0"/>
                <a:ea typeface="ＭＳ Ｐゴシック" charset="0"/>
              </a:defRPr>
            </a:lvl4pPr>
            <a:lvl5pPr marL="2076894" indent="-230766" eaLnBrk="0" hangingPunct="0">
              <a:defRPr sz="1400" b="1">
                <a:solidFill>
                  <a:schemeClr val="tx1"/>
                </a:solidFill>
                <a:latin typeface="Arial" charset="0"/>
                <a:ea typeface="ＭＳ Ｐゴシック" charset="0"/>
              </a:defRPr>
            </a:lvl5pPr>
            <a:lvl6pPr marL="2538427"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6pPr>
            <a:lvl7pPr marL="2999959"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7pPr>
            <a:lvl8pPr marL="3461491"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8pPr>
            <a:lvl9pPr marL="3923024" indent="-230766" algn="ctr" eaLnBrk="0" fontAlgn="base" hangingPunct="0">
              <a:lnSpc>
                <a:spcPct val="120000"/>
              </a:lnSpc>
              <a:spcBef>
                <a:spcPct val="20000"/>
              </a:spcBef>
              <a:spcAft>
                <a:spcPct val="0"/>
              </a:spcAft>
              <a:defRPr sz="1400" b="1">
                <a:solidFill>
                  <a:schemeClr val="tx1"/>
                </a:solidFill>
                <a:latin typeface="Arial" charset="0"/>
                <a:ea typeface="ＭＳ Ｐゴシック" charset="0"/>
              </a:defRPr>
            </a:lvl9pPr>
          </a:lstStyle>
          <a:p>
            <a:pPr eaLnBrk="1" hangingPunct="1">
              <a:defRPr/>
            </a:pPr>
            <a:fld id="{447ED7F8-66EB-7E42-B197-25B48DA3A5CB}" type="slidenum">
              <a:rPr lang="en-US" sz="1200" b="0"/>
              <a:pPr eaLnBrk="1" hangingPunct="1">
                <a:defRPr/>
              </a:pPr>
              <a:t>8</a:t>
            </a:fld>
            <a:endParaRPr lang="en-US" sz="1200" b="0" dirty="0"/>
          </a:p>
        </p:txBody>
      </p:sp>
      <p:sp>
        <p:nvSpPr>
          <p:cNvPr id="37891" name="Rectangle 2"/>
          <p:cNvSpPr>
            <a:spLocks noGrp="1" noRot="1" noChangeAspect="1" noChangeArrowheads="1" noTextEdit="1"/>
          </p:cNvSpPr>
          <p:nvPr>
            <p:ph type="sldImg"/>
          </p:nvPr>
        </p:nvSpPr>
        <p:spPr>
          <a:xfrm>
            <a:off x="1338263" y="1162050"/>
            <a:ext cx="4181475" cy="3136900"/>
          </a:xfrm>
          <a:ln/>
        </p:spPr>
      </p:sp>
      <p:sp>
        <p:nvSpPr>
          <p:cNvPr id="378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defTabSz="923065">
              <a:defRPr/>
            </a:pP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313826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C027C3-2F1A-401F-B077-FF55788A561F}" type="slidenum">
              <a:rPr lang="en-US" smtClean="0"/>
              <a:t>9</a:t>
            </a:fld>
            <a:endParaRPr lang="en-US"/>
          </a:p>
        </p:txBody>
      </p:sp>
    </p:spTree>
    <p:extLst>
      <p:ext uri="{BB962C8B-B14F-4D97-AF65-F5344CB8AC3E}">
        <p14:creationId xmlns:p14="http://schemas.microsoft.com/office/powerpoint/2010/main" val="446667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04B713F1-256A-4AD8-8D80-5D97B5A93876}" type="datetime1">
              <a:rPr lang="en-US" smtClean="0"/>
              <a:t>9/6/2019</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95004732-7F77-4798-8B4F-F0CB3D36C6D3}" type="slidenum">
              <a:rPr lang="en-US" smtClean="0"/>
              <a:t>‹#›</a:t>
            </a:fld>
            <a:endParaRPr lang="en-US" dirty="0"/>
          </a:p>
        </p:txBody>
      </p:sp>
    </p:spTree>
    <p:extLst>
      <p:ext uri="{BB962C8B-B14F-4D97-AF65-F5344CB8AC3E}">
        <p14:creationId xmlns:p14="http://schemas.microsoft.com/office/powerpoint/2010/main" val="37374004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1AA41-AC93-4C9B-A448-71C2A2CA0211}"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26042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CE8AA-1B0D-4062-A8F4-1B05DB6E7BFA}"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78622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B713F1-256A-4AD8-8D80-5D97B5A93876}"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4277232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60438-8D62-4B80-8B83-1AD15FDD2C63}"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47679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DFE9E2-9D56-4B15-A229-89E35372B0FC}"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824280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259E4-C7AE-45A0-82C3-3D9A6DFEDE99}" type="datetime1">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5020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4F315-C905-4BD1-8A78-24DFC2FC3BFD}" type="datetime1">
              <a:rPr lang="en-US" smtClean="0"/>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89413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BD509B-8556-4BC9-9E39-3A8F46037FAB}" type="datetime1">
              <a:rPr lang="en-US" smtClean="0"/>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2156050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B0AE-48F4-47ED-BE50-BB3AE6B84530}" type="datetime1">
              <a:rPr lang="en-US" smtClean="0"/>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2170241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DA97F3-253F-4F33-BC3E-A24A93D507F5}" type="datetime1">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913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E60438-8D62-4B80-8B83-1AD15FDD2C63}" type="datetime1">
              <a:rPr lang="en-US" smtClean="0"/>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369159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0B5728-6A93-43C9-8DBF-913B4D440870}" type="datetime1">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461316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1AA41-AC93-4C9B-A448-71C2A2CA0211}"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71005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CE8AA-1B0D-4062-A8F4-1B05DB6E7BFA}"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8807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E8DFE9E2-9D56-4B15-A229-89E35372B0FC}" type="datetime1">
              <a:rPr lang="en-US" smtClean="0"/>
              <a:t>9/6/2019</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39197182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259E4-C7AE-45A0-82C3-3D9A6DFEDE99}" type="datetime1">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209151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4F315-C905-4BD1-8A78-24DFC2FC3BFD}" type="datetime1">
              <a:rPr lang="en-US" smtClean="0"/>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09549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BD509B-8556-4BC9-9E39-3A8F46037FAB}" type="datetime1">
              <a:rPr lang="en-US" smtClean="0"/>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96031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B0AE-48F4-47ED-BE50-BB3AE6B84530}" type="datetime1">
              <a:rPr lang="en-US" smtClean="0"/>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004732-7F77-4798-8B4F-F0CB3D36C6D3}" type="slidenum">
              <a:rPr lang="en-US" smtClean="0"/>
              <a:t>‹#›</a:t>
            </a:fld>
            <a:endParaRPr lang="en-US" dirty="0"/>
          </a:p>
        </p:txBody>
      </p:sp>
    </p:spTree>
    <p:extLst>
      <p:ext uri="{BB962C8B-B14F-4D97-AF65-F5344CB8AC3E}">
        <p14:creationId xmlns:p14="http://schemas.microsoft.com/office/powerpoint/2010/main" val="15100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8DA97F3-253F-4F33-BC3E-A24A93D507F5}" type="datetime1">
              <a:rPr lang="en-US" smtClean="0"/>
              <a:t>9/6/2019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95004732-7F77-4798-8B4F-F0CB3D36C6D3}" type="slidenum">
              <a:rPr lang="en-US" smtClean="0"/>
              <a:t>‹#›</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136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A0B5728-6A93-43C9-8DBF-913B4D440870}" type="datetime1">
              <a:rPr lang="en-US" smtClean="0"/>
              <a:t>9/6/2019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95004732-7F77-4798-8B4F-F0CB3D36C6D3}" type="slidenum">
              <a:rPr lang="en-US" smtClean="0"/>
              <a:t>‹#›</a:t>
            </a:fld>
            <a:endParaRPr lang="en-U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940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1C8D3E02-B293-4296-BD7D-5110D73596B6}" type="datetime1">
              <a:rPr lang="en-US" smtClean="0">
                <a:solidFill>
                  <a:srgbClr val="D34817">
                    <a:lumMod val="50000"/>
                  </a:srgbClr>
                </a:solidFill>
              </a:rPr>
              <a:t>9/6/2019</a:t>
            </a:fld>
            <a:endParaRPr lang="en-US" dirty="0">
              <a:solidFill>
                <a:srgbClr val="D34817">
                  <a:lumMod val="50000"/>
                </a:srgbClr>
              </a:solidFill>
            </a:endParaRP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dirty="0">
              <a:solidFill>
                <a:srgbClr val="D34817">
                  <a:lumMod val="50000"/>
                </a:srgbClr>
              </a:solidFill>
            </a:endParaRP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5004732-7F77-4798-8B4F-F0CB3D36C6D3}" type="slidenum">
              <a:rPr lang="en-US" smtClean="0"/>
              <a:pPr/>
              <a:t>‹#›</a:t>
            </a:fld>
            <a:endParaRPr lang="en-US" dirty="0"/>
          </a:p>
        </p:txBody>
      </p:sp>
    </p:spTree>
    <p:extLst>
      <p:ext uri="{BB962C8B-B14F-4D97-AF65-F5344CB8AC3E}">
        <p14:creationId xmlns:p14="http://schemas.microsoft.com/office/powerpoint/2010/main" val="162051986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D3E02-B293-4296-BD7D-5110D73596B6}" type="datetime1">
              <a:rPr lang="en-US" smtClean="0">
                <a:solidFill>
                  <a:srgbClr val="D34817">
                    <a:lumMod val="50000"/>
                  </a:srgbClr>
                </a:solidFill>
              </a:rPr>
              <a:t>9/6/2019</a:t>
            </a:fld>
            <a:endParaRPr lang="en-US" dirty="0">
              <a:solidFill>
                <a:srgbClr val="D34817">
                  <a:lumMod val="50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D34817">
                  <a:lumMod val="50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04732-7F77-4798-8B4F-F0CB3D36C6D3}" type="slidenum">
              <a:rPr lang="en-US" smtClean="0"/>
              <a:pPr/>
              <a:t>‹#›</a:t>
            </a:fld>
            <a:endParaRPr lang="en-US" dirty="0"/>
          </a:p>
        </p:txBody>
      </p:sp>
    </p:spTree>
    <p:extLst>
      <p:ext uri="{BB962C8B-B14F-4D97-AF65-F5344CB8AC3E}">
        <p14:creationId xmlns:p14="http://schemas.microsoft.com/office/powerpoint/2010/main" val="366587287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amp;ehk=XRLAPgg2QBMnk2jGILGP6g&amp;r=0&amp;pid=OfficeInsert"/></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hyperlink" Target="https://findtreatment.samhsa.gov/locat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store.samhsa.gov/file/24384/download?token=iiciiEba&amp;filename=SMA18-4742.pdf&amp;sku=SMA18-47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descr="Indian Streams Research Journal | ISRJ"/>
          <p:cNvPicPr>
            <a:picLocks noChangeAspect="1"/>
          </p:cNvPicPr>
          <p:nvPr/>
        </p:nvPicPr>
        <p:blipFill rotWithShape="1">
          <a:blip r:embed="rId4">
            <a:extLst>
              <a:ext uri="{28A0092B-C50C-407E-A947-70E740481C1C}">
                <a14:useLocalDpi xmlns:a14="http://schemas.microsoft.com/office/drawing/2010/main" val="0"/>
              </a:ext>
            </a:extLst>
          </a:blip>
          <a:srcRect t="7543" r="19091" b="1548"/>
          <a:stretch/>
        </p:blipFill>
        <p:spPr>
          <a:xfrm>
            <a:off x="20" y="10"/>
            <a:ext cx="9143980" cy="6857990"/>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56642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78197" y="640082"/>
            <a:ext cx="4705943" cy="3351602"/>
          </a:xfrm>
        </p:spPr>
        <p:txBody>
          <a:bodyPr>
            <a:normAutofit/>
          </a:bodyPr>
          <a:lstStyle/>
          <a:p>
            <a:pPr algn="l">
              <a:lnSpc>
                <a:spcPct val="70000"/>
              </a:lnSpc>
            </a:pPr>
            <a:r>
              <a:rPr lang="en-US" sz="5600" b="1" dirty="0">
                <a:solidFill>
                  <a:schemeClr val="bg1"/>
                </a:solidFill>
              </a:rPr>
              <a:t>Drug Overdose Prevention Program </a:t>
            </a:r>
            <a:br>
              <a:rPr lang="en-US" sz="5600" b="1" dirty="0">
                <a:solidFill>
                  <a:schemeClr val="bg1"/>
                </a:solidFill>
              </a:rPr>
            </a:br>
            <a:r>
              <a:rPr lang="en-US" sz="5600" b="1" dirty="0" smtClean="0">
                <a:solidFill>
                  <a:schemeClr val="bg1"/>
                </a:solidFill>
              </a:rPr>
              <a:t>Awareness Training</a:t>
            </a:r>
            <a:endParaRPr lang="en-US" sz="5600" b="1" dirty="0">
              <a:solidFill>
                <a:schemeClr val="bg1"/>
              </a:solidFill>
            </a:endParaRPr>
          </a:p>
        </p:txBody>
      </p:sp>
      <p:sp>
        <p:nvSpPr>
          <p:cNvPr id="7" name="Subtitle 6"/>
          <p:cNvSpPr>
            <a:spLocks noGrp="1"/>
          </p:cNvSpPr>
          <p:nvPr>
            <p:ph type="subTitle" idx="1"/>
          </p:nvPr>
        </p:nvSpPr>
        <p:spPr>
          <a:xfrm>
            <a:off x="478196" y="4156277"/>
            <a:ext cx="4705944" cy="2061645"/>
          </a:xfrm>
        </p:spPr>
        <p:txBody>
          <a:bodyPr>
            <a:normAutofit/>
          </a:bodyPr>
          <a:lstStyle/>
          <a:p>
            <a:pPr algn="l">
              <a:lnSpc>
                <a:spcPct val="70000"/>
              </a:lnSpc>
            </a:pPr>
            <a:endParaRPr lang="en-US" sz="1700" dirty="0">
              <a:solidFill>
                <a:schemeClr val="bg1"/>
              </a:solidFill>
            </a:endParaRPr>
          </a:p>
          <a:p>
            <a:pPr algn="l">
              <a:lnSpc>
                <a:spcPct val="70000"/>
              </a:lnSpc>
            </a:pPr>
            <a:endParaRPr lang="en-US" sz="1700" dirty="0">
              <a:solidFill>
                <a:schemeClr val="bg1"/>
              </a:solidFill>
            </a:endParaRPr>
          </a:p>
          <a:p>
            <a:pPr algn="l">
              <a:lnSpc>
                <a:spcPct val="70000"/>
              </a:lnSpc>
            </a:pPr>
            <a:endParaRPr lang="en-US" sz="1700" dirty="0">
              <a:solidFill>
                <a:schemeClr val="bg1"/>
              </a:solidFill>
            </a:endParaRPr>
          </a:p>
          <a:p>
            <a:pPr algn="l">
              <a:lnSpc>
                <a:spcPct val="70000"/>
              </a:lnSpc>
            </a:pPr>
            <a:r>
              <a:rPr lang="en-US" sz="1700" dirty="0">
                <a:solidFill>
                  <a:schemeClr val="bg1"/>
                </a:solidFill>
              </a:rPr>
              <a:t>Dr. </a:t>
            </a:r>
            <a:r>
              <a:rPr lang="en-US" sz="1700" dirty="0" smtClean="0">
                <a:solidFill>
                  <a:schemeClr val="bg1"/>
                </a:solidFill>
              </a:rPr>
              <a:t>Shane Creel</a:t>
            </a:r>
            <a:endParaRPr lang="en-US" sz="1700" dirty="0">
              <a:solidFill>
                <a:schemeClr val="bg1"/>
              </a:solidFill>
            </a:endParaRPr>
          </a:p>
        </p:txBody>
      </p:sp>
    </p:spTree>
    <p:extLst>
      <p:ext uri="{BB962C8B-B14F-4D97-AF65-F5344CB8AC3E}">
        <p14:creationId xmlns:p14="http://schemas.microsoft.com/office/powerpoint/2010/main" val="176130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defRPr/>
            </a:pPr>
            <a:r>
              <a:rPr lang="en-US" dirty="0">
                <a:latin typeface="Arial" charset="0"/>
                <a:cs typeface="+mj-cs"/>
              </a:rPr>
              <a:t/>
            </a:r>
            <a:br>
              <a:rPr lang="en-US" dirty="0">
                <a:latin typeface="Arial" charset="0"/>
                <a:cs typeface="+mj-cs"/>
              </a:rPr>
            </a:br>
            <a:r>
              <a:rPr lang="en-US" b="1" dirty="0">
                <a:solidFill>
                  <a:srgbClr val="0070C0"/>
                </a:solidFill>
                <a:cs typeface="+mj-cs"/>
              </a:rPr>
              <a:t>Overdose</a:t>
            </a:r>
            <a:r>
              <a:rPr lang="en-US" dirty="0">
                <a:latin typeface="Arial" charset="0"/>
                <a:cs typeface="+mj-cs"/>
              </a:rPr>
              <a:t/>
            </a:r>
            <a:br>
              <a:rPr lang="en-US" dirty="0">
                <a:latin typeface="Arial" charset="0"/>
                <a:cs typeface="+mj-cs"/>
              </a:rPr>
            </a:br>
            <a:endParaRPr lang="en-US" dirty="0">
              <a:latin typeface="Arial" charset="0"/>
              <a:cs typeface="+mj-cs"/>
            </a:endParaRPr>
          </a:p>
        </p:txBody>
      </p:sp>
      <p:sp>
        <p:nvSpPr>
          <p:cNvPr id="3" name="Content Placeholder 2"/>
          <p:cNvSpPr>
            <a:spLocks noGrp="1"/>
          </p:cNvSpPr>
          <p:nvPr>
            <p:ph sz="half" idx="1"/>
          </p:nvPr>
        </p:nvSpPr>
        <p:spPr/>
        <p:txBody>
          <a:bodyPr>
            <a:normAutofit fontScale="85000" lnSpcReduction="20000"/>
          </a:bodyPr>
          <a:lstStyle/>
          <a:p>
            <a:pPr marL="342900" indent="-342900">
              <a:spcBef>
                <a:spcPts val="1200"/>
              </a:spcBef>
              <a:tabLst>
                <a:tab pos="3140075" algn="l"/>
              </a:tabLst>
              <a:defRPr/>
            </a:pPr>
            <a:r>
              <a:rPr lang="en-US" sz="2400" dirty="0"/>
              <a:t>Overdose is a condition that usually occurs over 1-3 hours</a:t>
            </a:r>
          </a:p>
          <a:p>
            <a:pPr marL="342900" indent="-342900">
              <a:spcBef>
                <a:spcPts val="1200"/>
              </a:spcBef>
              <a:tabLst>
                <a:tab pos="3140075" algn="l"/>
              </a:tabLst>
              <a:defRPr/>
            </a:pPr>
            <a:r>
              <a:rPr lang="en-US" sz="2400" dirty="0"/>
              <a:t>May be caused by: </a:t>
            </a:r>
          </a:p>
          <a:p>
            <a:pPr marL="566738" lvl="1" indent="-342900">
              <a:spcBef>
                <a:spcPts val="1200"/>
              </a:spcBef>
              <a:buFont typeface="Wingdings" panose="05000000000000000000" pitchFamily="2" charset="2"/>
              <a:buChar char="ü"/>
              <a:tabLst>
                <a:tab pos="3140075" algn="l"/>
              </a:tabLst>
              <a:defRPr/>
            </a:pPr>
            <a:r>
              <a:rPr lang="en-US" sz="2400" dirty="0"/>
              <a:t>Excess intake of opioids</a:t>
            </a:r>
          </a:p>
          <a:p>
            <a:pPr marL="566738" lvl="1" indent="-342900">
              <a:spcBef>
                <a:spcPts val="1200"/>
              </a:spcBef>
              <a:buFont typeface="Wingdings" panose="05000000000000000000" pitchFamily="2" charset="2"/>
              <a:buChar char="ü"/>
              <a:tabLst>
                <a:tab pos="3140075" algn="l"/>
              </a:tabLst>
              <a:defRPr/>
            </a:pPr>
            <a:r>
              <a:rPr lang="en-US" sz="2400" dirty="0"/>
              <a:t>Combination of opioid and a depressant</a:t>
            </a:r>
          </a:p>
          <a:p>
            <a:pPr marL="566738" lvl="1" indent="-342900">
              <a:spcBef>
                <a:spcPts val="1200"/>
              </a:spcBef>
              <a:buFont typeface="Wingdings" panose="05000000000000000000" pitchFamily="2" charset="2"/>
              <a:buChar char="ü"/>
              <a:tabLst>
                <a:tab pos="3140075" algn="l"/>
              </a:tabLst>
              <a:defRPr/>
            </a:pPr>
            <a:r>
              <a:rPr lang="en-US" sz="2400" dirty="0"/>
              <a:t>Opioid use in someone with a medical condition</a:t>
            </a:r>
          </a:p>
          <a:p>
            <a:pPr marL="566738" lvl="1" indent="-342900">
              <a:spcBef>
                <a:spcPts val="1200"/>
              </a:spcBef>
              <a:buFont typeface="Wingdings" panose="05000000000000000000" pitchFamily="2" charset="2"/>
              <a:buChar char="ü"/>
              <a:tabLst>
                <a:tab pos="3140075" algn="l"/>
              </a:tabLst>
              <a:defRPr/>
            </a:pPr>
            <a:r>
              <a:rPr lang="en-US" sz="2400" dirty="0"/>
              <a:t>When in doubt, call 911!</a:t>
            </a:r>
          </a:p>
          <a:p>
            <a:pPr marL="342900" indent="-342900">
              <a:spcBef>
                <a:spcPts val="1200"/>
              </a:spcBef>
              <a:tabLst>
                <a:tab pos="3140075" algn="l"/>
              </a:tabLst>
              <a:defRPr/>
            </a:pP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4052920493"/>
              </p:ext>
            </p:extLst>
          </p:nvPr>
        </p:nvGraphicFramePr>
        <p:xfrm>
          <a:off x="4754880" y="731494"/>
          <a:ext cx="3657600" cy="55829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88700130"/>
                    </a:ext>
                  </a:extLst>
                </a:gridCol>
                <a:gridCol w="1828800">
                  <a:extLst>
                    <a:ext uri="{9D8B030D-6E8A-4147-A177-3AD203B41FA5}">
                      <a16:colId xmlns:a16="http://schemas.microsoft.com/office/drawing/2014/main" val="10522667"/>
                    </a:ext>
                  </a:extLst>
                </a:gridCol>
              </a:tblGrid>
              <a:tr h="370840">
                <a:tc>
                  <a:txBody>
                    <a:bodyPr/>
                    <a:lstStyle/>
                    <a:p>
                      <a:r>
                        <a:rPr lang="en-US" dirty="0"/>
                        <a:t>REALLY HIGH</a:t>
                      </a:r>
                    </a:p>
                  </a:txBody>
                  <a:tcPr marL="86061" marR="86061"/>
                </a:tc>
                <a:tc>
                  <a:txBody>
                    <a:bodyPr/>
                    <a:lstStyle/>
                    <a:p>
                      <a:r>
                        <a:rPr lang="en-US" dirty="0"/>
                        <a:t>OVERDOSE</a:t>
                      </a:r>
                    </a:p>
                  </a:txBody>
                  <a:tcPr marL="86061" marR="86061"/>
                </a:tc>
                <a:extLst>
                  <a:ext uri="{0D108BD9-81ED-4DB2-BD59-A6C34878D82A}">
                    <a16:rowId xmlns:a16="http://schemas.microsoft.com/office/drawing/2014/main" val="1239486831"/>
                  </a:ext>
                </a:extLst>
              </a:tr>
              <a:tr h="370840">
                <a:tc>
                  <a:txBody>
                    <a:bodyPr/>
                    <a:lstStyle/>
                    <a:p>
                      <a:r>
                        <a:rPr lang="en-US" dirty="0"/>
                        <a:t>Muscles becomes relaxed</a:t>
                      </a:r>
                    </a:p>
                  </a:txBody>
                  <a:tcPr marL="86061" marR="86061"/>
                </a:tc>
                <a:tc>
                  <a:txBody>
                    <a:bodyPr/>
                    <a:lstStyle/>
                    <a:p>
                      <a:r>
                        <a:rPr lang="en-US" dirty="0"/>
                        <a:t>Pale, clammy skin</a:t>
                      </a:r>
                    </a:p>
                  </a:txBody>
                  <a:tcPr marL="86061" marR="86061"/>
                </a:tc>
                <a:extLst>
                  <a:ext uri="{0D108BD9-81ED-4DB2-BD59-A6C34878D82A}">
                    <a16:rowId xmlns:a16="http://schemas.microsoft.com/office/drawing/2014/main" val="1447128172"/>
                  </a:ext>
                </a:extLst>
              </a:tr>
              <a:tr h="370840">
                <a:tc>
                  <a:txBody>
                    <a:bodyPr/>
                    <a:lstStyle/>
                    <a:p>
                      <a:r>
                        <a:rPr lang="en-US" dirty="0"/>
                        <a:t>Speech is slowed or slurred</a:t>
                      </a:r>
                    </a:p>
                  </a:txBody>
                  <a:tcPr marL="86061" marR="86061"/>
                </a:tc>
                <a:tc>
                  <a:txBody>
                    <a:bodyPr/>
                    <a:lstStyle/>
                    <a:p>
                      <a:r>
                        <a:rPr lang="en-US" dirty="0"/>
                        <a:t>Breathing is infrequent or has stopped</a:t>
                      </a:r>
                    </a:p>
                  </a:txBody>
                  <a:tcPr marL="86061" marR="86061"/>
                </a:tc>
                <a:extLst>
                  <a:ext uri="{0D108BD9-81ED-4DB2-BD59-A6C34878D82A}">
                    <a16:rowId xmlns:a16="http://schemas.microsoft.com/office/drawing/2014/main" val="2672202889"/>
                  </a:ext>
                </a:extLst>
              </a:tr>
              <a:tr h="370840">
                <a:tc>
                  <a:txBody>
                    <a:bodyPr/>
                    <a:lstStyle/>
                    <a:p>
                      <a:r>
                        <a:rPr lang="en-US" dirty="0"/>
                        <a:t>Sleepy looking</a:t>
                      </a:r>
                    </a:p>
                  </a:txBody>
                  <a:tcPr marL="86061" marR="86061"/>
                </a:tc>
                <a:tc>
                  <a:txBody>
                    <a:bodyPr/>
                    <a:lstStyle/>
                    <a:p>
                      <a:r>
                        <a:rPr lang="en-US" dirty="0"/>
                        <a:t>Deep snoring or gurgling</a:t>
                      </a:r>
                    </a:p>
                  </a:txBody>
                  <a:tcPr marL="86061" marR="86061"/>
                </a:tc>
                <a:extLst>
                  <a:ext uri="{0D108BD9-81ED-4DB2-BD59-A6C34878D82A}">
                    <a16:rowId xmlns:a16="http://schemas.microsoft.com/office/drawing/2014/main" val="390115974"/>
                  </a:ext>
                </a:extLst>
              </a:tr>
              <a:tr h="370840">
                <a:tc>
                  <a:txBody>
                    <a:bodyPr/>
                    <a:lstStyle/>
                    <a:p>
                      <a:r>
                        <a:rPr lang="en-US" dirty="0"/>
                        <a:t>Responsive to sternal rub, shouting, earlobe pinch</a:t>
                      </a:r>
                    </a:p>
                  </a:txBody>
                  <a:tcPr marL="86061" marR="86061"/>
                </a:tc>
                <a:tc>
                  <a:txBody>
                    <a:bodyPr/>
                    <a:lstStyle/>
                    <a:p>
                      <a:r>
                        <a:rPr lang="en-US" dirty="0"/>
                        <a:t>Unresponsive to any stimuli</a:t>
                      </a:r>
                    </a:p>
                  </a:txBody>
                  <a:tcPr marL="86061" marR="86061"/>
                </a:tc>
                <a:extLst>
                  <a:ext uri="{0D108BD9-81ED-4DB2-BD59-A6C34878D82A}">
                    <a16:rowId xmlns:a16="http://schemas.microsoft.com/office/drawing/2014/main" val="1612487771"/>
                  </a:ext>
                </a:extLst>
              </a:tr>
              <a:tr h="370840">
                <a:tc>
                  <a:txBody>
                    <a:bodyPr/>
                    <a:lstStyle/>
                    <a:p>
                      <a:r>
                        <a:rPr lang="en-US" dirty="0"/>
                        <a:t>Normal heart rate and/or pulse</a:t>
                      </a:r>
                    </a:p>
                  </a:txBody>
                  <a:tcPr marL="86061" marR="86061"/>
                </a:tc>
                <a:tc>
                  <a:txBody>
                    <a:bodyPr/>
                    <a:lstStyle/>
                    <a:p>
                      <a:r>
                        <a:rPr lang="en-US" dirty="0"/>
                        <a:t>Slow or no heart rate/pulse</a:t>
                      </a:r>
                    </a:p>
                  </a:txBody>
                  <a:tcPr marL="86061" marR="86061"/>
                </a:tc>
                <a:extLst>
                  <a:ext uri="{0D108BD9-81ED-4DB2-BD59-A6C34878D82A}">
                    <a16:rowId xmlns:a16="http://schemas.microsoft.com/office/drawing/2014/main" val="4099226812"/>
                  </a:ext>
                </a:extLst>
              </a:tr>
              <a:tr h="370840">
                <a:tc>
                  <a:txBody>
                    <a:bodyPr/>
                    <a:lstStyle/>
                    <a:p>
                      <a:r>
                        <a:rPr lang="en-US" dirty="0"/>
                        <a:t>Normal skin tone</a:t>
                      </a:r>
                    </a:p>
                  </a:txBody>
                  <a:tcPr marL="86061" marR="86061"/>
                </a:tc>
                <a:tc>
                  <a:txBody>
                    <a:bodyPr/>
                    <a:lstStyle/>
                    <a:p>
                      <a:r>
                        <a:rPr lang="en-US" dirty="0"/>
                        <a:t>Blue lips and/or face</a:t>
                      </a:r>
                    </a:p>
                  </a:txBody>
                  <a:tcPr marL="86061" marR="86061"/>
                </a:tc>
                <a:extLst>
                  <a:ext uri="{0D108BD9-81ED-4DB2-BD59-A6C34878D82A}">
                    <a16:rowId xmlns:a16="http://schemas.microsoft.com/office/drawing/2014/main" val="1774361728"/>
                  </a:ext>
                </a:extLst>
              </a:tr>
            </a:tbl>
          </a:graphicData>
        </a:graphic>
      </p:graphicFrame>
    </p:spTree>
    <p:extLst>
      <p:ext uri="{BB962C8B-B14F-4D97-AF65-F5344CB8AC3E}">
        <p14:creationId xmlns:p14="http://schemas.microsoft.com/office/powerpoint/2010/main" val="19955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87008653"/>
              </p:ext>
            </p:extLst>
          </p:nvPr>
        </p:nvGraphicFramePr>
        <p:xfrm>
          <a:off x="1475094" y="2005369"/>
          <a:ext cx="5763593" cy="3991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How Overdose Works</a:t>
            </a:r>
          </a:p>
        </p:txBody>
      </p:sp>
    </p:spTree>
    <p:extLst>
      <p:ext uri="{BB962C8B-B14F-4D97-AF65-F5344CB8AC3E}">
        <p14:creationId xmlns:p14="http://schemas.microsoft.com/office/powerpoint/2010/main" val="276164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80" y="484632"/>
            <a:ext cx="3458091" cy="5692331"/>
          </a:xfrm>
          <a:prstGeom prst="rect">
            <a:avLst/>
          </a:prstGeom>
        </p:spPr>
      </p:pic>
      <p:sp>
        <p:nvSpPr>
          <p:cNvPr id="8" name="Title 7"/>
          <p:cNvSpPr>
            <a:spLocks noGrp="1"/>
          </p:cNvSpPr>
          <p:nvPr>
            <p:ph type="title"/>
          </p:nvPr>
        </p:nvSpPr>
        <p:spPr>
          <a:xfrm>
            <a:off x="4892038" y="365125"/>
            <a:ext cx="3703323" cy="1828800"/>
          </a:xfrm>
        </p:spPr>
        <p:txBody>
          <a:bodyPr>
            <a:normAutofit/>
          </a:bodyPr>
          <a:lstStyle/>
          <a:p>
            <a:r>
              <a:rPr lang="en-US" sz="4000" dirty="0"/>
              <a:t>Reversing Overdose</a:t>
            </a:r>
          </a:p>
        </p:txBody>
      </p:sp>
      <p:sp>
        <p:nvSpPr>
          <p:cNvPr id="25" name="Content Placeholder 14"/>
          <p:cNvSpPr>
            <a:spLocks noGrp="1"/>
          </p:cNvSpPr>
          <p:nvPr>
            <p:ph idx="1"/>
          </p:nvPr>
        </p:nvSpPr>
        <p:spPr>
          <a:xfrm>
            <a:off x="4892038" y="2317687"/>
            <a:ext cx="3703322" cy="3859276"/>
          </a:xfrm>
        </p:spPr>
        <p:txBody>
          <a:bodyPr>
            <a:normAutofit/>
          </a:bodyPr>
          <a:lstStyle/>
          <a:p>
            <a:r>
              <a:rPr lang="en-US" sz="2000" dirty="0">
                <a:solidFill>
                  <a:srgbClr val="000000"/>
                </a:solidFill>
              </a:rPr>
              <a:t>Try to wake them up</a:t>
            </a:r>
          </a:p>
          <a:p>
            <a:pPr lvl="1"/>
            <a:r>
              <a:rPr lang="en-US" sz="1600" dirty="0">
                <a:solidFill>
                  <a:srgbClr val="000000"/>
                </a:solidFill>
              </a:rPr>
              <a:t>Shake them and shout</a:t>
            </a:r>
          </a:p>
          <a:p>
            <a:pPr lvl="1"/>
            <a:r>
              <a:rPr lang="en-US" sz="1600" dirty="0">
                <a:solidFill>
                  <a:srgbClr val="000000"/>
                </a:solidFill>
              </a:rPr>
              <a:t>If no response, grind your knuckles into the breast bone for 5 to 10 seconds</a:t>
            </a:r>
          </a:p>
          <a:p>
            <a:r>
              <a:rPr lang="en-US" sz="2000" dirty="0">
                <a:solidFill>
                  <a:srgbClr val="000000"/>
                </a:solidFill>
              </a:rPr>
              <a:t>Call 911</a:t>
            </a:r>
          </a:p>
          <a:p>
            <a:r>
              <a:rPr lang="en-US" sz="2000" dirty="0">
                <a:solidFill>
                  <a:srgbClr val="000000"/>
                </a:solidFill>
              </a:rPr>
              <a:t>Administer Naloxone</a:t>
            </a:r>
          </a:p>
          <a:p>
            <a:r>
              <a:rPr lang="en-US" sz="2000" dirty="0">
                <a:solidFill>
                  <a:srgbClr val="000000"/>
                </a:solidFill>
              </a:rPr>
              <a:t>Check for breathing/ give rescue breathing</a:t>
            </a:r>
          </a:p>
          <a:p>
            <a:r>
              <a:rPr lang="en-US" sz="2000" dirty="0">
                <a:solidFill>
                  <a:srgbClr val="000000"/>
                </a:solidFill>
              </a:rPr>
              <a:t>Stay with the person until help arrives</a:t>
            </a:r>
          </a:p>
        </p:txBody>
      </p:sp>
    </p:spTree>
    <p:extLst>
      <p:ext uri="{BB962C8B-B14F-4D97-AF65-F5344CB8AC3E}">
        <p14:creationId xmlns:p14="http://schemas.microsoft.com/office/powerpoint/2010/main" val="181292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ACTION PLAN STEPS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7700426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175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8798" y="629267"/>
            <a:ext cx="4860570" cy="1676603"/>
          </a:xfrm>
        </p:spPr>
        <p:txBody>
          <a:bodyPr vert="horz" lIns="91440" tIns="45720" rIns="91440" bIns="45720" rtlCol="0" anchor="ctr">
            <a:normAutofit/>
          </a:bodyPr>
          <a:lstStyle/>
          <a:p>
            <a:pPr defTabSz="914400"/>
            <a:r>
              <a:rPr lang="en-US" sz="4400" b="1"/>
              <a:t>TIPS for Calling 9-1-1 &amp; Naloxone</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1906" r="21907"/>
          <a:stretch/>
        </p:blipFill>
        <p:spPr>
          <a:xfrm>
            <a:off x="0" y="0"/>
            <a:ext cx="3529780" cy="6857990"/>
          </a:xfrm>
          <a:prstGeom prst="rect">
            <a:avLst/>
          </a:prstGeom>
          <a:effectLst/>
        </p:spPr>
      </p:pic>
      <p:sp>
        <p:nvSpPr>
          <p:cNvPr id="3" name="Content Placeholder 2"/>
          <p:cNvSpPr>
            <a:spLocks noGrp="1"/>
          </p:cNvSpPr>
          <p:nvPr>
            <p:ph type="body" sz="half" idx="2"/>
          </p:nvPr>
        </p:nvSpPr>
        <p:spPr>
          <a:xfrm>
            <a:off x="3798799" y="2438401"/>
            <a:ext cx="4860569" cy="3785419"/>
          </a:xfrm>
        </p:spPr>
        <p:txBody>
          <a:bodyPr vert="horz" lIns="91440" tIns="45720" rIns="91440" bIns="45720" rtlCol="0">
            <a:normAutofit/>
          </a:bodyPr>
          <a:lstStyle/>
          <a:p>
            <a:pPr marL="342900" indent="-228600" defTabSz="914400">
              <a:buFont typeface="Arial" panose="020B0604020202020204" pitchFamily="34" charset="0"/>
              <a:buChar char="•"/>
            </a:pPr>
            <a:r>
              <a:rPr lang="en-US" sz="2000" dirty="0"/>
              <a:t>Whichever you can do the quickest – DO FIRST! </a:t>
            </a:r>
          </a:p>
          <a:p>
            <a:pPr marL="342900" indent="-228600" defTabSz="914400">
              <a:buFont typeface="Arial" panose="020B0604020202020204" pitchFamily="34" charset="0"/>
              <a:buChar char="•"/>
            </a:pPr>
            <a:r>
              <a:rPr lang="en-US" sz="2000" dirty="0"/>
              <a:t>Tell the dispatcher the person has stopped breathing </a:t>
            </a:r>
          </a:p>
          <a:p>
            <a:pPr marL="342900" indent="-228600" defTabSz="914400">
              <a:buFont typeface="Arial" panose="020B0604020202020204" pitchFamily="34" charset="0"/>
              <a:buChar char="•"/>
            </a:pPr>
            <a:r>
              <a:rPr lang="en-US" sz="2000" dirty="0"/>
              <a:t>The dispatcher may give instructions on rescue breathing or chest compressions</a:t>
            </a:r>
          </a:p>
          <a:p>
            <a:pPr marL="342900" indent="-228600" defTabSz="914400">
              <a:buFont typeface="Arial" panose="020B0604020202020204" pitchFamily="34" charset="0"/>
              <a:buChar char="•"/>
            </a:pPr>
            <a:r>
              <a:rPr lang="en-US" sz="2000" dirty="0"/>
              <a:t>Have the address and location ready</a:t>
            </a:r>
          </a:p>
          <a:p>
            <a:pPr marL="342900" indent="-228600" defTabSz="914400">
              <a:buFont typeface="Arial" panose="020B0604020202020204" pitchFamily="34" charset="0"/>
              <a:buChar char="•"/>
            </a:pPr>
            <a:r>
              <a:rPr lang="en-US" sz="2000" dirty="0"/>
              <a:t>The dispatcher may connect you with the paramedics who will ask you the same questions – this is a normal process.</a:t>
            </a:r>
          </a:p>
          <a:p>
            <a:pPr marL="342900" indent="-228600" defTabSz="914400">
              <a:buFont typeface="Arial" panose="020B0604020202020204" pitchFamily="34" charset="0"/>
              <a:buChar char="•"/>
            </a:pPr>
            <a:endParaRPr lang="en-US" dirty="0"/>
          </a:p>
        </p:txBody>
      </p:sp>
    </p:spTree>
    <p:extLst>
      <p:ext uri="{BB962C8B-B14F-4D97-AF65-F5344CB8AC3E}">
        <p14:creationId xmlns:p14="http://schemas.microsoft.com/office/powerpoint/2010/main" val="30779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7" name="Picture Placeholder 6"/>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4753737" y="1904281"/>
            <a:ext cx="3805553" cy="2803327"/>
          </a:xfrm>
          <a:prstGeom prst="rect">
            <a:avLst/>
          </a:prstGeom>
        </p:spPr>
      </p:pic>
      <p:sp>
        <p:nvSpPr>
          <p:cNvPr id="2" name="Title 1"/>
          <p:cNvSpPr>
            <a:spLocks noGrp="1"/>
          </p:cNvSpPr>
          <p:nvPr>
            <p:ph type="title"/>
          </p:nvPr>
        </p:nvSpPr>
        <p:spPr>
          <a:xfrm>
            <a:off x="628650" y="365126"/>
            <a:ext cx="7886700" cy="1325563"/>
          </a:xfrm>
        </p:spPr>
        <p:txBody>
          <a:bodyPr vert="horz" lIns="91440" tIns="45720" rIns="91440" bIns="45720" rtlCol="0" anchor="ctr">
            <a:normAutofit/>
          </a:bodyPr>
          <a:lstStyle/>
          <a:p>
            <a:r>
              <a:rPr lang="en-US" sz="4400" b="1" dirty="0"/>
              <a:t>Rescue Breathing</a:t>
            </a:r>
          </a:p>
        </p:txBody>
      </p:sp>
      <p:sp>
        <p:nvSpPr>
          <p:cNvPr id="3" name="Content Placeholder 2"/>
          <p:cNvSpPr>
            <a:spLocks noGrp="1"/>
          </p:cNvSpPr>
          <p:nvPr>
            <p:ph type="body" sz="half" idx="2"/>
          </p:nvPr>
        </p:nvSpPr>
        <p:spPr>
          <a:xfrm>
            <a:off x="628650" y="1825625"/>
            <a:ext cx="3761613" cy="4351338"/>
          </a:xfrm>
        </p:spPr>
        <p:txBody>
          <a:bodyPr vert="horz" lIns="91440" tIns="45720" rIns="91440" bIns="45720" rtlCol="0">
            <a:normAutofit/>
          </a:bodyPr>
          <a:lstStyle/>
          <a:p>
            <a:pPr marL="342900" indent="-228600">
              <a:lnSpc>
                <a:spcPct val="70000"/>
              </a:lnSpc>
              <a:buFont typeface="Arial" panose="020B0604020202020204" pitchFamily="34" charset="0"/>
              <a:buChar char="•"/>
            </a:pPr>
            <a:r>
              <a:rPr lang="en-US" sz="1900" dirty="0"/>
              <a:t>Please review the steps below to perfect your rescue breathing technique:</a:t>
            </a:r>
            <a:endParaRPr lang="en-US" sz="1900"/>
          </a:p>
          <a:p>
            <a:pPr lvl="1" indent="-228600">
              <a:lnSpc>
                <a:spcPct val="70000"/>
              </a:lnSpc>
              <a:buFont typeface="Arial" panose="020B0604020202020204" pitchFamily="34" charset="0"/>
              <a:buChar char="•"/>
            </a:pPr>
            <a:r>
              <a:rPr lang="en-US" sz="1900" dirty="0"/>
              <a:t>1. Be sure the person’s airway is clear (check that nothing inside the person’s mouth or throat is blocking the airway</a:t>
            </a:r>
            <a:endParaRPr lang="en-US" sz="1900"/>
          </a:p>
          <a:p>
            <a:pPr lvl="1" indent="-228600">
              <a:lnSpc>
                <a:spcPct val="70000"/>
              </a:lnSpc>
              <a:buFont typeface="Arial" panose="020B0604020202020204" pitchFamily="34" charset="0"/>
              <a:buChar char="•"/>
            </a:pPr>
            <a:r>
              <a:rPr lang="en-US" sz="1900" dirty="0"/>
              <a:t>2. Place one hand on the person’s chin, tilt the head back.</a:t>
            </a:r>
            <a:endParaRPr lang="en-US" sz="1900"/>
          </a:p>
          <a:p>
            <a:pPr lvl="1" indent="-228600">
              <a:lnSpc>
                <a:spcPct val="70000"/>
              </a:lnSpc>
              <a:buFont typeface="Arial" panose="020B0604020202020204" pitchFamily="34" charset="0"/>
              <a:buChar char="•"/>
            </a:pPr>
            <a:r>
              <a:rPr lang="en-US" sz="1900" dirty="0"/>
              <a:t>3. Pinch the nose closed.</a:t>
            </a:r>
            <a:endParaRPr lang="en-US" sz="1900"/>
          </a:p>
          <a:p>
            <a:pPr lvl="1" indent="-228600">
              <a:lnSpc>
                <a:spcPct val="70000"/>
              </a:lnSpc>
              <a:buFont typeface="Arial" panose="020B0604020202020204" pitchFamily="34" charset="0"/>
              <a:buChar char="•"/>
            </a:pPr>
            <a:r>
              <a:rPr lang="en-US" sz="1900" dirty="0"/>
              <a:t>4. Place your mouth over the person’s mouth to make a seal and give 2 slow breaths.</a:t>
            </a:r>
            <a:endParaRPr lang="en-US" sz="1900"/>
          </a:p>
          <a:p>
            <a:pPr lvl="1" indent="-228600">
              <a:lnSpc>
                <a:spcPct val="70000"/>
              </a:lnSpc>
              <a:buFont typeface="Arial" panose="020B0604020202020204" pitchFamily="34" charset="0"/>
              <a:buChar char="•"/>
            </a:pPr>
            <a:r>
              <a:rPr lang="en-US" sz="1900" dirty="0"/>
              <a:t>5. The person’s chest should rise (but not the stomach).</a:t>
            </a:r>
            <a:endParaRPr lang="en-US" sz="1900"/>
          </a:p>
          <a:p>
            <a:pPr lvl="1" indent="-228600">
              <a:lnSpc>
                <a:spcPct val="70000"/>
              </a:lnSpc>
              <a:buFont typeface="Arial" panose="020B0604020202020204" pitchFamily="34" charset="0"/>
              <a:buChar char="•"/>
            </a:pPr>
            <a:r>
              <a:rPr lang="en-US" sz="1900" dirty="0"/>
              <a:t>6. Follow up with one breath every 5 seconds until the person can breath on their own</a:t>
            </a:r>
            <a:endParaRPr lang="en-US" sz="1900"/>
          </a:p>
          <a:p>
            <a:pPr lvl="1" indent="-228600">
              <a:lnSpc>
                <a:spcPct val="70000"/>
              </a:lnSpc>
              <a:buFont typeface="Arial" panose="020B0604020202020204" pitchFamily="34" charset="0"/>
              <a:buChar char="•"/>
            </a:pPr>
            <a:endParaRPr lang="en-US" sz="1900"/>
          </a:p>
        </p:txBody>
      </p:sp>
    </p:spTree>
    <p:extLst>
      <p:ext uri="{BB962C8B-B14F-4D97-AF65-F5344CB8AC3E}">
        <p14:creationId xmlns:p14="http://schemas.microsoft.com/office/powerpoint/2010/main" val="104139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394" y="1970751"/>
            <a:ext cx="3631464" cy="2720092"/>
          </a:xfrm>
          <a:prstGeom prst="rect">
            <a:avLst/>
          </a:prstGeom>
        </p:spPr>
      </p:pic>
      <p:sp>
        <p:nvSpPr>
          <p:cNvPr id="4" name="Title 3"/>
          <p:cNvSpPr>
            <a:spLocks noGrp="1"/>
          </p:cNvSpPr>
          <p:nvPr>
            <p:ph type="title"/>
          </p:nvPr>
        </p:nvSpPr>
        <p:spPr>
          <a:xfrm>
            <a:off x="4892038" y="365125"/>
            <a:ext cx="3703323" cy="1828800"/>
          </a:xfrm>
        </p:spPr>
        <p:txBody>
          <a:bodyPr vert="horz" lIns="91440" tIns="45720" rIns="91440" bIns="45720" rtlCol="0" anchor="ctr">
            <a:normAutofit/>
          </a:bodyPr>
          <a:lstStyle/>
          <a:p>
            <a:r>
              <a:rPr lang="en-US" sz="4000"/>
              <a:t>Medicated Assisted Treatment (MAT)</a:t>
            </a:r>
          </a:p>
        </p:txBody>
      </p:sp>
      <p:sp>
        <p:nvSpPr>
          <p:cNvPr id="8" name="Text Placeholder 7"/>
          <p:cNvSpPr>
            <a:spLocks noGrp="1"/>
          </p:cNvSpPr>
          <p:nvPr>
            <p:ph type="body" sz="half" idx="2"/>
          </p:nvPr>
        </p:nvSpPr>
        <p:spPr>
          <a:xfrm>
            <a:off x="4892038" y="2317687"/>
            <a:ext cx="3703322" cy="3859276"/>
          </a:xfrm>
        </p:spPr>
        <p:txBody>
          <a:bodyPr vert="horz" lIns="91440" tIns="45720" rIns="91440" bIns="45720" rtlCol="0">
            <a:normAutofit/>
          </a:bodyPr>
          <a:lstStyle/>
          <a:p>
            <a:pPr indent="-228600">
              <a:lnSpc>
                <a:spcPct val="70000"/>
              </a:lnSpc>
              <a:buFont typeface="Arial" panose="020B0604020202020204" pitchFamily="34" charset="0"/>
              <a:buChar char="•"/>
            </a:pPr>
            <a:r>
              <a:rPr lang="en-US" sz="1900" dirty="0">
                <a:solidFill>
                  <a:srgbClr val="000000"/>
                </a:solidFill>
              </a:rPr>
              <a:t>After testing different treatments for over 25 years, M.A.T. was the one that showed the most success.</a:t>
            </a:r>
          </a:p>
          <a:p>
            <a:pPr indent="-228600">
              <a:lnSpc>
                <a:spcPct val="70000"/>
              </a:lnSpc>
              <a:buFont typeface="Arial" panose="020B0604020202020204" pitchFamily="34" charset="0"/>
              <a:buChar char="•"/>
            </a:pPr>
            <a:r>
              <a:rPr lang="en-US" sz="1900" dirty="0">
                <a:solidFill>
                  <a:srgbClr val="000000"/>
                </a:solidFill>
              </a:rPr>
              <a:t>There are 3 forms: Methadone, Combination   Buprenorphine/Naloxone, </a:t>
            </a:r>
            <a:r>
              <a:rPr lang="en-US" sz="1900" dirty="0" err="1">
                <a:solidFill>
                  <a:srgbClr val="000000"/>
                </a:solidFill>
              </a:rPr>
              <a:t>Vivitrol</a:t>
            </a:r>
            <a:r>
              <a:rPr lang="en-US" sz="1900" dirty="0">
                <a:solidFill>
                  <a:srgbClr val="000000"/>
                </a:solidFill>
              </a:rPr>
              <a:t>. They are all affective and the treatment center will decide which is best. </a:t>
            </a:r>
          </a:p>
          <a:p>
            <a:pPr indent="-228600">
              <a:lnSpc>
                <a:spcPct val="70000"/>
              </a:lnSpc>
              <a:buFont typeface="Arial" panose="020B0604020202020204" pitchFamily="34" charset="0"/>
              <a:buChar char="•"/>
            </a:pPr>
            <a:r>
              <a:rPr lang="en-US" sz="1900" dirty="0">
                <a:solidFill>
                  <a:srgbClr val="000000"/>
                </a:solidFill>
              </a:rPr>
              <a:t>SAMSHA Treatment Locator:  Convenient and Easy to use Behavioral Health and Substance Abuse Treatment locator:</a:t>
            </a:r>
          </a:p>
          <a:p>
            <a:pPr indent="-228600">
              <a:lnSpc>
                <a:spcPct val="70000"/>
              </a:lnSpc>
              <a:buFont typeface="Arial" panose="020B0604020202020204" pitchFamily="34" charset="0"/>
              <a:buChar char="•"/>
            </a:pPr>
            <a:r>
              <a:rPr lang="en-US" sz="1900" dirty="0">
                <a:solidFill>
                  <a:srgbClr val="000000"/>
                </a:solidFill>
                <a:hlinkClick r:id="rId4"/>
              </a:rPr>
              <a:t>https://findtreatment.samhsa.gov/locator</a:t>
            </a:r>
            <a:endParaRPr lang="en-US" sz="1900" dirty="0">
              <a:solidFill>
                <a:srgbClr val="000000"/>
              </a:solidFill>
            </a:endParaRPr>
          </a:p>
          <a:p>
            <a:pPr indent="-228600">
              <a:lnSpc>
                <a:spcPct val="70000"/>
              </a:lnSpc>
              <a:buFont typeface="Arial" panose="020B0604020202020204" pitchFamily="34" charset="0"/>
              <a:buChar char="•"/>
            </a:pPr>
            <a:endParaRPr lang="en-US" sz="1900" dirty="0">
              <a:solidFill>
                <a:srgbClr val="000000"/>
              </a:solidFill>
            </a:endParaRPr>
          </a:p>
        </p:txBody>
      </p:sp>
    </p:spTree>
    <p:extLst>
      <p:ext uri="{BB962C8B-B14F-4D97-AF65-F5344CB8AC3E}">
        <p14:creationId xmlns:p14="http://schemas.microsoft.com/office/powerpoint/2010/main" val="118311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087" y="1033670"/>
            <a:ext cx="2102127" cy="2279455"/>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Text Placeholder 4"/>
          <p:cNvSpPr>
            <a:spLocks noGrp="1"/>
          </p:cNvSpPr>
          <p:nvPr>
            <p:ph idx="1"/>
          </p:nvPr>
        </p:nvSpPr>
        <p:spPr>
          <a:xfrm>
            <a:off x="1200150" y="1821420"/>
            <a:ext cx="7772400" cy="4434840"/>
          </a:xfrm>
        </p:spPr>
        <p:txBody>
          <a:bodyPr>
            <a:normAutofit/>
          </a:bodyPr>
          <a:lstStyle/>
          <a:p>
            <a:r>
              <a:rPr lang="en-US" sz="2400" dirty="0"/>
              <a:t>Overview of the Heroin/Opiate Problem</a:t>
            </a:r>
          </a:p>
          <a:p>
            <a:r>
              <a:rPr lang="en-US" sz="2400" dirty="0"/>
              <a:t>Identifying Opioid Overdoses</a:t>
            </a:r>
          </a:p>
          <a:p>
            <a:r>
              <a:rPr lang="en-US" sz="2400" dirty="0"/>
              <a:t>How to Respond to an Overdose</a:t>
            </a:r>
          </a:p>
          <a:p>
            <a:r>
              <a:rPr lang="en-US" sz="2400" dirty="0"/>
              <a:t>Use of Naloxone</a:t>
            </a:r>
          </a:p>
          <a:p>
            <a:r>
              <a:rPr lang="en-US" sz="2400" dirty="0"/>
              <a:t>After Naloxone – Outreach Efforts/Treatment Referrals</a:t>
            </a:r>
          </a:p>
          <a:p>
            <a:pPr marL="0" indent="0">
              <a:buNone/>
            </a:pPr>
            <a:endParaRPr lang="en-US" dirty="0"/>
          </a:p>
          <a:p>
            <a:endParaRPr lang="en-US" dirty="0"/>
          </a:p>
        </p:txBody>
      </p:sp>
      <p:sp>
        <p:nvSpPr>
          <p:cNvPr id="6" name="Rectangle 5"/>
          <p:cNvSpPr/>
          <p:nvPr/>
        </p:nvSpPr>
        <p:spPr>
          <a:xfrm>
            <a:off x="1312607" y="429703"/>
            <a:ext cx="4134534" cy="1261884"/>
          </a:xfrm>
          <a:prstGeom prst="rect">
            <a:avLst/>
          </a:prstGeom>
        </p:spPr>
        <p:txBody>
          <a:bodyPr wrap="square">
            <a:spAutoFit/>
          </a:bodyPr>
          <a:lstStyle/>
          <a:p>
            <a:r>
              <a:rPr lang="en-US" sz="4400" b="1" dirty="0">
                <a:latin typeface="Algerian" panose="04020705040A02060702" pitchFamily="82" charset="0"/>
                <a:cs typeface="Arial" panose="020B0604020202020204" pitchFamily="34" charset="0"/>
              </a:rPr>
              <a:t>TOPICS</a:t>
            </a:r>
          </a:p>
          <a:p>
            <a:endParaRPr lang="en-US" sz="3200" b="1" dirty="0">
              <a:solidFill>
                <a:srgbClr val="0065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04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5"/>
            <a:ext cx="4687997" cy="1828800"/>
          </a:xfrm>
        </p:spPr>
        <p:txBody>
          <a:bodyPr vert="horz" lIns="91440" tIns="45720" rIns="91440" bIns="45720" rtlCol="0" anchor="ctr">
            <a:normAutofit/>
          </a:bodyPr>
          <a:lstStyle/>
          <a:p>
            <a:pPr defTabSz="914400"/>
            <a:r>
              <a:rPr lang="en-US" sz="4400" b="1"/>
              <a:t>Opioids </a:t>
            </a:r>
          </a:p>
        </p:txBody>
      </p:sp>
      <p:sp>
        <p:nvSpPr>
          <p:cNvPr id="4" name="Content Placeholder 3"/>
          <p:cNvSpPr>
            <a:spLocks noGrp="1"/>
          </p:cNvSpPr>
          <p:nvPr>
            <p:ph sz="half" idx="1"/>
          </p:nvPr>
        </p:nvSpPr>
        <p:spPr>
          <a:xfrm>
            <a:off x="628650" y="2317687"/>
            <a:ext cx="4686160" cy="3859276"/>
          </a:xfrm>
        </p:spPr>
        <p:txBody>
          <a:bodyPr vert="horz" lIns="91440" tIns="45720" rIns="91440" bIns="45720" rtlCol="0">
            <a:normAutofit/>
          </a:bodyPr>
          <a:lstStyle/>
          <a:p>
            <a:pPr indent="-228600" defTabSz="914400">
              <a:lnSpc>
                <a:spcPct val="70000"/>
              </a:lnSpc>
            </a:pPr>
            <a:r>
              <a:rPr lang="en-US" sz="2200" dirty="0"/>
              <a:t>Opioids are a type of drugs in both legal (prescription medications such as oxycodone, hydrocodone, morphine, fentanyl) and illegal(heroin) forms. </a:t>
            </a:r>
          </a:p>
          <a:p>
            <a:pPr indent="-228600" defTabSz="914400">
              <a:lnSpc>
                <a:spcPct val="70000"/>
              </a:lnSpc>
            </a:pPr>
            <a:r>
              <a:rPr lang="en-US" sz="2200" dirty="0"/>
              <a:t>Opioids are natural or synthetic substances that act on the brain</a:t>
            </a:r>
          </a:p>
          <a:p>
            <a:pPr indent="-228600" defTabSz="914400">
              <a:lnSpc>
                <a:spcPct val="70000"/>
              </a:lnSpc>
            </a:pPr>
            <a:r>
              <a:rPr lang="en-US" sz="2200" dirty="0"/>
              <a:t>Opioids dull pain and relieve anxiety. </a:t>
            </a:r>
          </a:p>
          <a:p>
            <a:pPr indent="-228600" defTabSz="914400">
              <a:lnSpc>
                <a:spcPct val="70000"/>
              </a:lnSpc>
            </a:pPr>
            <a:r>
              <a:rPr lang="en-US" sz="2200" dirty="0"/>
              <a:t>People may misuse opioids because they are in pain (physical and emotional) and opioids produce a relaxed feeling. </a:t>
            </a: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a:stretch/>
        </p:blipFill>
        <p:spPr>
          <a:xfrm>
            <a:off x="5985281" y="2260769"/>
            <a:ext cx="2838679" cy="2016956"/>
          </a:xfrm>
          <a:prstGeom prst="rect">
            <a:avLst/>
          </a:prstGeom>
        </p:spPr>
      </p:pic>
    </p:spTree>
    <p:extLst>
      <p:ext uri="{BB962C8B-B14F-4D97-AF65-F5344CB8AC3E}">
        <p14:creationId xmlns:p14="http://schemas.microsoft.com/office/powerpoint/2010/main" val="203505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038" y="365125"/>
            <a:ext cx="3703323" cy="1828800"/>
          </a:xfrm>
        </p:spPr>
        <p:txBody>
          <a:bodyPr vert="horz" lIns="91440" tIns="45720" rIns="91440" bIns="45720" rtlCol="0" anchor="ctr">
            <a:normAutofit/>
          </a:bodyPr>
          <a:lstStyle/>
          <a:p>
            <a:pPr defTabSz="914400">
              <a:lnSpc>
                <a:spcPct val="80000"/>
              </a:lnSpc>
            </a:pPr>
            <a:r>
              <a:rPr lang="en-US" sz="4400" dirty="0"/>
              <a:t>A NATIONAL EPIDEMIC </a:t>
            </a:r>
            <a:br>
              <a:rPr lang="en-US" sz="4400" dirty="0"/>
            </a:br>
            <a:endParaRPr lang="en-US" sz="4400" dirty="0"/>
          </a:p>
        </p:txBody>
      </p:sp>
      <p:sp>
        <p:nvSpPr>
          <p:cNvPr id="3" name="Content Placeholder 2"/>
          <p:cNvSpPr>
            <a:spLocks noGrp="1"/>
          </p:cNvSpPr>
          <p:nvPr>
            <p:ph sz="half" idx="1"/>
          </p:nvPr>
        </p:nvSpPr>
        <p:spPr>
          <a:xfrm>
            <a:off x="4892038" y="2317687"/>
            <a:ext cx="3703322" cy="3859276"/>
          </a:xfrm>
        </p:spPr>
        <p:txBody>
          <a:bodyPr vert="horz" lIns="91440" tIns="45720" rIns="91440" bIns="45720" rtlCol="0">
            <a:normAutofit/>
          </a:bodyPr>
          <a:lstStyle/>
          <a:p>
            <a:pPr marL="0" indent="0" defTabSz="914400">
              <a:lnSpc>
                <a:spcPct val="70000"/>
              </a:lnSpc>
              <a:buNone/>
              <a:tabLst>
                <a:tab pos="3140075" algn="l"/>
              </a:tabLst>
              <a:defRPr/>
            </a:pPr>
            <a:r>
              <a:rPr lang="en-US" sz="1900" dirty="0"/>
              <a:t>Between </a:t>
            </a:r>
            <a:r>
              <a:rPr lang="en-US" sz="1900" dirty="0" smtClean="0"/>
              <a:t>1999 - 2017, </a:t>
            </a:r>
            <a:endParaRPr lang="en-US" sz="1900" dirty="0"/>
          </a:p>
          <a:p>
            <a:pPr indent="-228600" defTabSz="914400">
              <a:lnSpc>
                <a:spcPct val="70000"/>
              </a:lnSpc>
              <a:tabLst>
                <a:tab pos="3140075" algn="l"/>
              </a:tabLst>
              <a:defRPr/>
            </a:pPr>
            <a:r>
              <a:rPr lang="en-US" sz="1900" dirty="0"/>
              <a:t>Deaths from prescription   opioid overdose death  </a:t>
            </a:r>
            <a:r>
              <a:rPr lang="en-US" sz="1900" dirty="0" smtClean="0"/>
              <a:t>ae more than five times higher in 2017 v. 1999.</a:t>
            </a:r>
            <a:r>
              <a:rPr lang="en-US" sz="1900" b="1" dirty="0" smtClean="0"/>
              <a:t> </a:t>
            </a:r>
            <a:endParaRPr lang="en-US" sz="1900" b="1" dirty="0"/>
          </a:p>
          <a:p>
            <a:pPr defTabSz="914400">
              <a:lnSpc>
                <a:spcPct val="70000"/>
              </a:lnSpc>
              <a:tabLst>
                <a:tab pos="3140075" algn="l"/>
              </a:tabLst>
              <a:defRPr/>
            </a:pPr>
            <a:r>
              <a:rPr lang="en-US" sz="1900" dirty="0"/>
              <a:t>In </a:t>
            </a:r>
            <a:r>
              <a:rPr lang="en-US" sz="1900" dirty="0" smtClean="0"/>
              <a:t>2017, </a:t>
            </a:r>
            <a:r>
              <a:rPr lang="en-US" sz="1900" b="1" dirty="0" smtClean="0"/>
              <a:t>47,600 </a:t>
            </a:r>
            <a:r>
              <a:rPr lang="en-US" sz="1900" dirty="0" smtClean="0"/>
              <a:t>deaths occurred </a:t>
            </a:r>
            <a:r>
              <a:rPr lang="en-US" sz="1900" b="1" dirty="0" smtClean="0"/>
              <a:t> </a:t>
            </a:r>
            <a:r>
              <a:rPr lang="en-US" sz="1900" dirty="0"/>
              <a:t>as a result of an overdose from a prescription painkiller.</a:t>
            </a:r>
          </a:p>
          <a:p>
            <a:pPr>
              <a:lnSpc>
                <a:spcPct val="70000"/>
              </a:lnSpc>
              <a:tabLst>
                <a:tab pos="3140075" algn="l"/>
              </a:tabLst>
              <a:defRPr/>
            </a:pPr>
            <a:r>
              <a:rPr lang="en-US" sz="1900" dirty="0"/>
              <a:t>On average, 130 Americans die every day from an opioid overdose</a:t>
            </a:r>
            <a:r>
              <a:rPr lang="en-US" sz="1900" dirty="0" smtClean="0"/>
              <a:t>.</a:t>
            </a:r>
          </a:p>
          <a:p>
            <a:pPr>
              <a:lnSpc>
                <a:spcPct val="70000"/>
              </a:lnSpc>
              <a:tabLst>
                <a:tab pos="3140075" algn="l"/>
              </a:tabLst>
              <a:defRPr/>
            </a:pPr>
            <a:r>
              <a:rPr lang="en-US" sz="1900" dirty="0" smtClean="0"/>
              <a:t>Every </a:t>
            </a:r>
            <a:r>
              <a:rPr lang="en-US" sz="1900" dirty="0"/>
              <a:t>day, over 1,000 people are treated in emergency departments for misusing prescription opioids.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2394" y="1875099"/>
            <a:ext cx="3631464" cy="2847372"/>
          </a:xfrm>
          <a:prstGeom prst="rect">
            <a:avLst/>
          </a:prstGeom>
        </p:spPr>
      </p:pic>
    </p:spTree>
    <p:extLst>
      <p:ext uri="{BB962C8B-B14F-4D97-AF65-F5344CB8AC3E}">
        <p14:creationId xmlns:p14="http://schemas.microsoft.com/office/powerpoint/2010/main" val="195558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According to the Centers for Disease Control</a:t>
            </a:r>
            <a:r>
              <a:rPr lang="en-US" sz="4400" dirty="0"/>
              <a:t>:</a:t>
            </a:r>
            <a:endParaRPr lang="en-US" dirty="0"/>
          </a:p>
        </p:txBody>
      </p:sp>
      <p:sp>
        <p:nvSpPr>
          <p:cNvPr id="3" name="Text Placeholder 2"/>
          <p:cNvSpPr>
            <a:spLocks noGrp="1"/>
          </p:cNvSpPr>
          <p:nvPr>
            <p:ph type="body" idx="1"/>
          </p:nvPr>
        </p:nvSpPr>
        <p:spPr>
          <a:xfrm>
            <a:off x="685800" y="1760220"/>
            <a:ext cx="4335780" cy="1127760"/>
          </a:xfrm>
        </p:spPr>
        <p:txBody>
          <a:bodyPr>
            <a:normAutofit/>
          </a:bodyPr>
          <a:lstStyle/>
          <a:p>
            <a:r>
              <a:rPr lang="en-US">
                <a:solidFill>
                  <a:srgbClr val="0070C0"/>
                </a:solidFill>
                <a:cs typeface="Arial" panose="020B0604020202020204" pitchFamily="34" charset="0"/>
              </a:rPr>
              <a:t/>
            </a:r>
            <a:br>
              <a:rPr lang="en-US">
                <a:solidFill>
                  <a:srgbClr val="0070C0"/>
                </a:solidFill>
                <a:cs typeface="Arial" panose="020B0604020202020204" pitchFamily="34" charset="0"/>
              </a:rPr>
            </a:br>
            <a:endParaRPr lang="en-US"/>
          </a:p>
          <a:p>
            <a:endParaRPr lang="en-US" dirty="0"/>
          </a:p>
        </p:txBody>
      </p:sp>
      <p:sp>
        <p:nvSpPr>
          <p:cNvPr id="4" name="Content Placeholder 3"/>
          <p:cNvSpPr>
            <a:spLocks noGrp="1"/>
          </p:cNvSpPr>
          <p:nvPr>
            <p:ph sz="half" idx="2"/>
          </p:nvPr>
        </p:nvSpPr>
        <p:spPr>
          <a:xfrm>
            <a:off x="464820" y="2164080"/>
            <a:ext cx="3657600" cy="3291840"/>
          </a:xfrm>
        </p:spPr>
        <p:txBody>
          <a:bodyPr>
            <a:normAutofit/>
          </a:bodyPr>
          <a:lstStyle/>
          <a:p>
            <a:pPr marL="182880" lvl="1">
              <a:spcBef>
                <a:spcPts val="1200"/>
              </a:spcBef>
              <a:spcAft>
                <a:spcPts val="0"/>
              </a:spcAft>
            </a:pPr>
            <a:r>
              <a:rPr lang="en-US" sz="1900" dirty="0"/>
              <a:t>Since 2010, Heroin-related overdose deaths have </a:t>
            </a:r>
            <a:r>
              <a:rPr lang="en-US" sz="1900" dirty="0" smtClean="0"/>
              <a:t>increased five-fold.</a:t>
            </a:r>
            <a:endParaRPr lang="en-US" sz="1900" dirty="0"/>
          </a:p>
          <a:p>
            <a:r>
              <a:rPr lang="en-US" dirty="0"/>
              <a:t>15,482 people died in </a:t>
            </a:r>
            <a:r>
              <a:rPr lang="en-US" dirty="0" smtClean="0"/>
              <a:t>2017 from heroin overdose.</a:t>
            </a:r>
          </a:p>
          <a:p>
            <a:r>
              <a:rPr lang="en-US" dirty="0" smtClean="0"/>
              <a:t>Among </a:t>
            </a:r>
            <a:r>
              <a:rPr lang="en-US" dirty="0"/>
              <a:t>new heroin users, approximately three out of four report having abused prescription opioids prior to using heroin.</a:t>
            </a:r>
          </a:p>
          <a:p>
            <a:pPr marL="617220" lvl="1" indent="-342900">
              <a:tabLst>
                <a:tab pos="3140075" algn="l"/>
              </a:tabLst>
              <a:defRPr/>
            </a:pPr>
            <a:endParaRPr lang="en-US" sz="2400" dirty="0"/>
          </a:p>
          <a:p>
            <a:pPr marL="617220" lvl="1" indent="-342900">
              <a:tabLst>
                <a:tab pos="3140075" algn="l"/>
              </a:tabLst>
              <a:defRPr/>
            </a:pPr>
            <a:endParaRPr lang="en-US" sz="22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01934" y="1440180"/>
            <a:ext cx="4115346" cy="4732020"/>
          </a:xfrm>
        </p:spPr>
      </p:pic>
    </p:spTree>
    <p:extLst>
      <p:ext uri="{BB962C8B-B14F-4D97-AF65-F5344CB8AC3E}">
        <p14:creationId xmlns:p14="http://schemas.microsoft.com/office/powerpoint/2010/main" val="377734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 y="455604"/>
            <a:ext cx="8587740" cy="1336548"/>
          </a:xfrm>
        </p:spPr>
        <p:txBody>
          <a:bodyPr>
            <a:normAutofit/>
          </a:bodyPr>
          <a:lstStyle/>
          <a:p>
            <a:pPr algn="ctr"/>
            <a:r>
              <a:rPr lang="en-US" sz="3200" b="1" dirty="0">
                <a:solidFill>
                  <a:schemeClr val="tx1"/>
                </a:solidFill>
              </a:rPr>
              <a:t>Texas Opioid Summary</a:t>
            </a:r>
            <a:endParaRPr lang="en-US" sz="3200" b="1" dirty="0">
              <a:solidFill>
                <a:schemeClr val="tx1"/>
              </a:solidFill>
            </a:endParaRPr>
          </a:p>
        </p:txBody>
      </p:sp>
      <p:sp>
        <p:nvSpPr>
          <p:cNvPr id="3" name="Content Placeholder 2"/>
          <p:cNvSpPr>
            <a:spLocks noGrp="1"/>
          </p:cNvSpPr>
          <p:nvPr>
            <p:ph idx="1"/>
          </p:nvPr>
        </p:nvSpPr>
        <p:spPr>
          <a:xfrm>
            <a:off x="685800" y="1645920"/>
            <a:ext cx="7772400" cy="4320540"/>
          </a:xfrm>
        </p:spPr>
        <p:txBody>
          <a:bodyPr>
            <a:normAutofit lnSpcReduction="10000"/>
          </a:bodyPr>
          <a:lstStyle/>
          <a:p>
            <a:r>
              <a:rPr lang="en-US" sz="2400" dirty="0"/>
              <a:t>Texas continues to have one of the lowest rates of drug overdose deaths involving opioids</a:t>
            </a:r>
            <a:r>
              <a:rPr lang="en-US" sz="2400" dirty="0" smtClean="0"/>
              <a:t>.</a:t>
            </a:r>
            <a:endParaRPr lang="en-US" sz="2400" dirty="0"/>
          </a:p>
          <a:p>
            <a:r>
              <a:rPr lang="en-US" sz="2400" dirty="0"/>
              <a:t>In 2017, there were 1,458 overdose deaths involving opioids in Texas—a rate of 5.1 deaths per 100,000 persons, compared to the national rate of 14.6 deaths per 100,000 </a:t>
            </a:r>
            <a:endParaRPr lang="en-US" sz="2400" dirty="0" smtClean="0"/>
          </a:p>
          <a:p>
            <a:r>
              <a:rPr lang="en-US" sz="2400" dirty="0" smtClean="0"/>
              <a:t>A </a:t>
            </a:r>
            <a:r>
              <a:rPr lang="en-US" sz="2400" dirty="0"/>
              <a:t>rising trend in opioid-involved overdose deaths was seen in cases related to synthetic opioids (mainly fentanyl) or heroin</a:t>
            </a:r>
            <a:r>
              <a:rPr lang="en-US" sz="2400" dirty="0" smtClean="0"/>
              <a:t>.</a:t>
            </a:r>
          </a:p>
          <a:p>
            <a:r>
              <a:rPr lang="en-US" sz="2400" dirty="0"/>
              <a:t>Over the last decade, deaths involving fentanyl tripled from 118 in 2007 to 348 deaths in 2017.</a:t>
            </a:r>
            <a:endParaRPr lang="en-US" dirty="0"/>
          </a:p>
        </p:txBody>
      </p:sp>
      <p:sp>
        <p:nvSpPr>
          <p:cNvPr id="4" name="TextBox 3"/>
          <p:cNvSpPr txBox="1"/>
          <p:nvPr/>
        </p:nvSpPr>
        <p:spPr>
          <a:xfrm>
            <a:off x="5356860" y="6385560"/>
            <a:ext cx="3322320" cy="261610"/>
          </a:xfrm>
          <a:prstGeom prst="rect">
            <a:avLst/>
          </a:prstGeom>
          <a:noFill/>
        </p:spPr>
        <p:txBody>
          <a:bodyPr wrap="square" rtlCol="0">
            <a:spAutoFit/>
          </a:bodyPr>
          <a:lstStyle/>
          <a:p>
            <a:r>
              <a:rPr lang="en-US" sz="1100" dirty="0"/>
              <a:t>Source: Illinois Department of Public Health</a:t>
            </a:r>
          </a:p>
        </p:txBody>
      </p:sp>
    </p:spTree>
    <p:extLst>
      <p:ext uri="{BB962C8B-B14F-4D97-AF65-F5344CB8AC3E}">
        <p14:creationId xmlns:p14="http://schemas.microsoft.com/office/powerpoint/2010/main" val="325173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1" dirty="0">
              <a:solidFill>
                <a:srgbClr val="0070C0"/>
              </a:solidFill>
            </a:endParaRPr>
          </a:p>
        </p:txBody>
      </p:sp>
      <p:sp>
        <p:nvSpPr>
          <p:cNvPr id="5" name="Content Placeholder 4"/>
          <p:cNvSpPr>
            <a:spLocks noGrp="1"/>
          </p:cNvSpPr>
          <p:nvPr>
            <p:ph idx="1"/>
          </p:nvPr>
        </p:nvSpPr>
        <p:spPr/>
        <p:txBody>
          <a:bodyPr>
            <a:normAutofit/>
          </a:bodyPr>
          <a:lstStyle/>
          <a:p>
            <a:pPr marL="0" indent="0">
              <a:buNone/>
            </a:pPr>
            <a:endParaRPr lang="en-US" dirty="0"/>
          </a:p>
        </p:txBody>
      </p:sp>
      <p:pic>
        <p:nvPicPr>
          <p:cNvPr id="6" name="Picture 5" descr="Infographic: Responding to the Heroin Epide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13" y="140871"/>
            <a:ext cx="8715791" cy="669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3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1" name="Rectangle 1536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effectLst/>
        </p:spPr>
      </p:sp>
      <p:sp>
        <p:nvSpPr>
          <p:cNvPr id="1538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173736"/>
            <a:ext cx="8791956" cy="6510528"/>
          </a:xfrm>
          <a:prstGeom prst="rect">
            <a:avLst/>
          </a:prstGeom>
          <a:solidFill>
            <a:schemeClr val="bg2"/>
          </a:solidFill>
          <a:ln w="6350" cap="flat" cmpd="sng" algn="ctr">
            <a:noFill/>
            <a:prstDash val="solid"/>
          </a:ln>
          <a:effectLst>
            <a:softEdge rad="0"/>
          </a:effectLst>
        </p:spPr>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99834" y="3219083"/>
            <a:ext cx="2280329" cy="1517455"/>
          </a:xfrm>
          <a:prstGeom prst="rect">
            <a:avLst/>
          </a:prstGeom>
        </p:spPr>
      </p:pic>
      <p:sp>
        <p:nvSpPr>
          <p:cNvPr id="15362" name="Rectangle 2"/>
          <p:cNvSpPr>
            <a:spLocks noGrp="1" noChangeArrowheads="1"/>
          </p:cNvSpPr>
          <p:nvPr>
            <p:ph type="title"/>
          </p:nvPr>
        </p:nvSpPr>
        <p:spPr>
          <a:xfrm>
            <a:off x="731520" y="642594"/>
            <a:ext cx="7680960" cy="13716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lIns="91440" tIns="45720" rIns="91440" bIns="45720" rtlCol="0" anchor="ctr">
            <a:normAutofit/>
          </a:bodyPr>
          <a:lstStyle/>
          <a:p>
            <a:pPr>
              <a:defRPr/>
            </a:pPr>
            <a:r>
              <a:rPr lang="en-US" b="1"/>
              <a:t>Who is at risk of an overdose?</a:t>
            </a:r>
          </a:p>
        </p:txBody>
      </p:sp>
      <p:sp>
        <p:nvSpPr>
          <p:cNvPr id="4" name="Content Placeholder 3"/>
          <p:cNvSpPr>
            <a:spLocks noGrp="1"/>
          </p:cNvSpPr>
          <p:nvPr>
            <p:ph sz="half" idx="1"/>
          </p:nvPr>
        </p:nvSpPr>
        <p:spPr>
          <a:xfrm>
            <a:off x="731520" y="2004060"/>
            <a:ext cx="4914900" cy="4311129"/>
          </a:xfrm>
        </p:spPr>
        <p:txBody>
          <a:bodyPr vert="horz" lIns="91440" tIns="45720" rIns="91440" bIns="45720" rtlCol="0">
            <a:normAutofit/>
          </a:bodyPr>
          <a:lstStyle/>
          <a:p>
            <a:pPr marL="566738" lvl="1">
              <a:lnSpc>
                <a:spcPct val="90000"/>
              </a:lnSpc>
              <a:defRPr/>
            </a:pPr>
            <a:r>
              <a:rPr lang="en-US" sz="1800" dirty="0"/>
              <a:t>Switching between prescriptions </a:t>
            </a:r>
          </a:p>
          <a:p>
            <a:pPr marL="566738" lvl="1">
              <a:lnSpc>
                <a:spcPct val="90000"/>
              </a:lnSpc>
              <a:defRPr/>
            </a:pPr>
            <a:r>
              <a:rPr lang="en-US" sz="1800" dirty="0"/>
              <a:t>Mixing opioids with other prescriptions</a:t>
            </a:r>
          </a:p>
          <a:p>
            <a:pPr marL="566738" lvl="1">
              <a:lnSpc>
                <a:spcPct val="90000"/>
              </a:lnSpc>
              <a:defRPr/>
            </a:pPr>
            <a:r>
              <a:rPr lang="en-US" sz="1800" dirty="0"/>
              <a:t>People with chronic medical conditions (HIV, cardiovascular or respiratory disease, mental illnesses) </a:t>
            </a:r>
          </a:p>
          <a:p>
            <a:pPr marL="566738" lvl="1">
              <a:lnSpc>
                <a:spcPct val="90000"/>
              </a:lnSpc>
              <a:defRPr/>
            </a:pPr>
            <a:r>
              <a:rPr lang="en-US" sz="1800" dirty="0"/>
              <a:t>Recently released from incarceration and in-patient </a:t>
            </a:r>
            <a:r>
              <a:rPr lang="en-US" sz="1800" dirty="0" err="1" smtClean="0"/>
              <a:t>Tx</a:t>
            </a:r>
            <a:r>
              <a:rPr lang="en-US" sz="1800" dirty="0" smtClean="0"/>
              <a:t> </a:t>
            </a:r>
            <a:r>
              <a:rPr lang="en-US" sz="1800" dirty="0"/>
              <a:t>programs.</a:t>
            </a:r>
          </a:p>
          <a:p>
            <a:pPr marL="566738" lvl="1">
              <a:lnSpc>
                <a:spcPct val="90000"/>
              </a:lnSpc>
              <a:defRPr/>
            </a:pPr>
            <a:r>
              <a:rPr lang="en-US" sz="1800" dirty="0"/>
              <a:t>Recently completing a mandatory opioid detoxification or having abstained from use for a period of time</a:t>
            </a:r>
          </a:p>
          <a:p>
            <a:pPr marL="566738" lvl="1">
              <a:lnSpc>
                <a:spcPct val="90000"/>
              </a:lnSpc>
              <a:defRPr/>
            </a:pPr>
            <a:r>
              <a:rPr lang="en-US" sz="1800" dirty="0"/>
              <a:t>Discharge from emergency medical care after opioid intoxication </a:t>
            </a:r>
          </a:p>
          <a:p>
            <a:pPr marL="223838" lvl="1">
              <a:lnSpc>
                <a:spcPct val="90000"/>
              </a:lnSpc>
              <a:defRPr/>
            </a:pPr>
            <a:endParaRPr lang="en-US" sz="1400" dirty="0"/>
          </a:p>
        </p:txBody>
      </p:sp>
    </p:spTree>
    <p:extLst>
      <p:ext uri="{BB962C8B-B14F-4D97-AF65-F5344CB8AC3E}">
        <p14:creationId xmlns:p14="http://schemas.microsoft.com/office/powerpoint/2010/main" val="158544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effectLst/>
        </p:spPr>
      </p:sp>
      <p:sp>
        <p:nvSpPr>
          <p:cNvPr id="43"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173736"/>
            <a:ext cx="8791956" cy="6510528"/>
          </a:xfrm>
          <a:prstGeom prst="rect">
            <a:avLst/>
          </a:prstGeom>
          <a:solidFill>
            <a:schemeClr val="bg2"/>
          </a:solidFill>
          <a:ln w="6350" cap="flat" cmpd="sng" algn="ctr">
            <a:noFill/>
            <a:prstDash val="solid"/>
          </a:ln>
          <a:effectLst>
            <a:softEdge rad="0"/>
          </a:effectLst>
        </p:spPr>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5763" y="2277829"/>
            <a:ext cx="2627243" cy="3399961"/>
          </a:xfrm>
          <a:prstGeom prst="rect">
            <a:avLst/>
          </a:prstGeom>
        </p:spPr>
      </p:pic>
      <p:sp>
        <p:nvSpPr>
          <p:cNvPr id="2" name="Title 1"/>
          <p:cNvSpPr>
            <a:spLocks noGrp="1"/>
          </p:cNvSpPr>
          <p:nvPr>
            <p:ph type="title"/>
          </p:nvPr>
        </p:nvSpPr>
        <p:spPr>
          <a:xfrm>
            <a:off x="731520" y="642594"/>
            <a:ext cx="7680960" cy="1371600"/>
          </a:xfrm>
        </p:spPr>
        <p:txBody>
          <a:bodyPr vert="horz" lIns="91440" tIns="45720" rIns="91440" bIns="45720" rtlCol="0" anchor="ctr">
            <a:normAutofit/>
          </a:bodyPr>
          <a:lstStyle/>
          <a:p>
            <a:r>
              <a:rPr lang="en-US" b="1"/>
              <a:t>Strategies to prevent overdose death</a:t>
            </a:r>
          </a:p>
        </p:txBody>
      </p:sp>
      <p:sp>
        <p:nvSpPr>
          <p:cNvPr id="3" name="Content Placeholder 2"/>
          <p:cNvSpPr>
            <a:spLocks noGrp="1"/>
          </p:cNvSpPr>
          <p:nvPr>
            <p:ph sz="half" idx="1"/>
          </p:nvPr>
        </p:nvSpPr>
        <p:spPr>
          <a:xfrm>
            <a:off x="3813048" y="2103120"/>
            <a:ext cx="4530852" cy="3931920"/>
          </a:xfrm>
        </p:spPr>
        <p:txBody>
          <a:bodyPr vert="horz" lIns="91440" tIns="45720" rIns="91440" bIns="45720" rtlCol="0">
            <a:normAutofit/>
          </a:bodyPr>
          <a:lstStyle/>
          <a:p>
            <a:pPr marL="0"/>
            <a:r>
              <a:rPr lang="en-US" dirty="0"/>
              <a:t>Talk to people and caregivers about ways to avoid an accidental overdose, especially at discharge:</a:t>
            </a:r>
          </a:p>
          <a:p>
            <a:pPr marL="566738" lvl="1"/>
            <a:r>
              <a:rPr lang="en-US" dirty="0"/>
              <a:t>Do not adjust prescribed dosage, skip doses, or take any extra doses</a:t>
            </a:r>
          </a:p>
          <a:p>
            <a:pPr marL="566738" lvl="1"/>
            <a:r>
              <a:rPr lang="en-US" dirty="0"/>
              <a:t>Do not mix with other dugs and/or alcohol (i.e. anti-anxiety drugs like benzodiazepines, antidepressants, or cocaine)</a:t>
            </a:r>
          </a:p>
          <a:p>
            <a:pPr marL="566738" lvl="1"/>
            <a:r>
              <a:rPr lang="en-US" dirty="0"/>
              <a:t>Abstain from use of opioids unless prescribed, and attempt abstinence from heroin. </a:t>
            </a:r>
          </a:p>
          <a:p>
            <a:pPr marL="566738" lvl="1"/>
            <a:r>
              <a:rPr lang="en-US" dirty="0" smtClean="0">
                <a:hlinkClick r:id="rId4"/>
              </a:rPr>
              <a:t>2018 Opioid Overdose Prevention Toolkit</a:t>
            </a:r>
            <a:endParaRPr lang="en-US" dirty="0"/>
          </a:p>
        </p:txBody>
      </p:sp>
    </p:spTree>
    <p:extLst>
      <p:ext uri="{BB962C8B-B14F-4D97-AF65-F5344CB8AC3E}">
        <p14:creationId xmlns:p14="http://schemas.microsoft.com/office/powerpoint/2010/main" val="1480393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Title Layout</Template>
  <TotalTime>9264</TotalTime>
  <Words>1025</Words>
  <Application>Microsoft Office PowerPoint</Application>
  <PresentationFormat>On-screen Show (4:3)</PresentationFormat>
  <Paragraphs>125</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ＭＳ Ｐゴシック</vt:lpstr>
      <vt:lpstr>Algerian</vt:lpstr>
      <vt:lpstr>Arial</vt:lpstr>
      <vt:lpstr>Calibri</vt:lpstr>
      <vt:lpstr>Calibri Light</vt:lpstr>
      <vt:lpstr>Century Gothic</vt:lpstr>
      <vt:lpstr>Garamond</vt:lpstr>
      <vt:lpstr>Wingdings</vt:lpstr>
      <vt:lpstr>Savon</vt:lpstr>
      <vt:lpstr>Office Theme</vt:lpstr>
      <vt:lpstr>Drug Overdose Prevention Program  Awareness Training</vt:lpstr>
      <vt:lpstr>    </vt:lpstr>
      <vt:lpstr>Opioids </vt:lpstr>
      <vt:lpstr>A NATIONAL EPIDEMIC  </vt:lpstr>
      <vt:lpstr>According to the Centers for Disease Control:</vt:lpstr>
      <vt:lpstr>Texas Opioid Summary</vt:lpstr>
      <vt:lpstr>PowerPoint Presentation</vt:lpstr>
      <vt:lpstr>Who is at risk of an overdose?</vt:lpstr>
      <vt:lpstr>Strategies to prevent overdose death</vt:lpstr>
      <vt:lpstr> Overdose </vt:lpstr>
      <vt:lpstr>How Overdose Works</vt:lpstr>
      <vt:lpstr>Reversing Overdose</vt:lpstr>
      <vt:lpstr>ACTION PLAN STEPS</vt:lpstr>
      <vt:lpstr>TIPS for Calling 9-1-1 &amp; Naloxone</vt:lpstr>
      <vt:lpstr>Rescue Breathing</vt:lpstr>
      <vt:lpstr>Medicated Assisted Treatment (MAT)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Rosie.M.Gianforte@illinois.gov</dc:creator>
  <cp:lastModifiedBy>Randolph S Creel</cp:lastModifiedBy>
  <cp:revision>301</cp:revision>
  <cp:lastPrinted>2016-12-08T21:51:22Z</cp:lastPrinted>
  <dcterms:created xsi:type="dcterms:W3CDTF">2016-08-30T22:18:19Z</dcterms:created>
  <dcterms:modified xsi:type="dcterms:W3CDTF">2019-09-06T16:24:23Z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299639381</vt:i4>
  </property>
  <property fmtid="{D5CDD505-2E9C-101B-9397-08002B2CF9AE}" pid="3" name="_NewReviewCycle">
    <vt:lpwstr/>
  </property>
  <property fmtid="{D5CDD505-2E9C-101B-9397-08002B2CF9AE}" pid="4" name="_EmailSubject">
    <vt:lpwstr>Risk Management Training, Title IX PowerPoint </vt:lpwstr>
  </property>
  <property fmtid="{D5CDD505-2E9C-101B-9397-08002B2CF9AE}" pid="5" name="_AuthorEmail">
    <vt:lpwstr>Mariselda.DeLaPaz@tamuk.edu</vt:lpwstr>
  </property>
  <property fmtid="{D5CDD505-2E9C-101B-9397-08002B2CF9AE}" pid="6" name="_AuthorEmailDisplayName">
    <vt:lpwstr>Mariselda De La Paz</vt:lpwstr>
  </property>
</Properties>
</file>