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15"/>
  </p:notesMasterIdLst>
  <p:handoutMasterIdLst>
    <p:handoutMasterId r:id="rId16"/>
  </p:handoutMasterIdLst>
  <p:sldIdLst>
    <p:sldId id="362" r:id="rId2"/>
    <p:sldId id="364" r:id="rId3"/>
    <p:sldId id="365" r:id="rId4"/>
    <p:sldId id="378" r:id="rId5"/>
    <p:sldId id="309" r:id="rId6"/>
    <p:sldId id="329" r:id="rId7"/>
    <p:sldId id="406" r:id="rId8"/>
    <p:sldId id="430" r:id="rId9"/>
    <p:sldId id="409" r:id="rId10"/>
    <p:sldId id="431" r:id="rId11"/>
    <p:sldId id="426" r:id="rId12"/>
    <p:sldId id="437" r:id="rId13"/>
    <p:sldId id="405" r:id="rId14"/>
  </p:sldIdLst>
  <p:sldSz cx="9144000" cy="6858000" type="screen4x3"/>
  <p:notesSz cx="7010400" cy="9296400"/>
  <p:defaultTextStyle>
    <a:defPPr>
      <a:defRPr lang="en-US"/>
    </a:defPPr>
    <a:lvl1pPr algn="l" rtl="0" fontAlgn="base">
      <a:spcBef>
        <a:spcPct val="0"/>
      </a:spcBef>
      <a:spcAft>
        <a:spcPct val="0"/>
      </a:spcAft>
      <a:defRPr sz="2000" kern="1200">
        <a:solidFill>
          <a:schemeClr val="tx1"/>
        </a:solidFill>
        <a:latin typeface="Arial" pitchFamily="34" charset="0"/>
        <a:ea typeface="+mn-ea"/>
        <a:cs typeface="+mn-cs"/>
      </a:defRPr>
    </a:lvl1pPr>
    <a:lvl2pPr marL="457200" algn="l" rtl="0" fontAlgn="base">
      <a:spcBef>
        <a:spcPct val="0"/>
      </a:spcBef>
      <a:spcAft>
        <a:spcPct val="0"/>
      </a:spcAft>
      <a:defRPr sz="2000" kern="1200">
        <a:solidFill>
          <a:schemeClr val="tx1"/>
        </a:solidFill>
        <a:latin typeface="Arial" pitchFamily="34" charset="0"/>
        <a:ea typeface="+mn-ea"/>
        <a:cs typeface="+mn-cs"/>
      </a:defRPr>
    </a:lvl2pPr>
    <a:lvl3pPr marL="914400" algn="l" rtl="0" fontAlgn="base">
      <a:spcBef>
        <a:spcPct val="0"/>
      </a:spcBef>
      <a:spcAft>
        <a:spcPct val="0"/>
      </a:spcAft>
      <a:defRPr sz="2000" kern="1200">
        <a:solidFill>
          <a:schemeClr val="tx1"/>
        </a:solidFill>
        <a:latin typeface="Arial" pitchFamily="34" charset="0"/>
        <a:ea typeface="+mn-ea"/>
        <a:cs typeface="+mn-cs"/>
      </a:defRPr>
    </a:lvl3pPr>
    <a:lvl4pPr marL="1371600" algn="l" rtl="0" fontAlgn="base">
      <a:spcBef>
        <a:spcPct val="0"/>
      </a:spcBef>
      <a:spcAft>
        <a:spcPct val="0"/>
      </a:spcAft>
      <a:defRPr sz="2000" kern="1200">
        <a:solidFill>
          <a:schemeClr val="tx1"/>
        </a:solidFill>
        <a:latin typeface="Arial" pitchFamily="34" charset="0"/>
        <a:ea typeface="+mn-ea"/>
        <a:cs typeface="+mn-cs"/>
      </a:defRPr>
    </a:lvl4pPr>
    <a:lvl5pPr marL="1828800" algn="l" rtl="0" fontAlgn="base">
      <a:spcBef>
        <a:spcPct val="0"/>
      </a:spcBef>
      <a:spcAft>
        <a:spcPct val="0"/>
      </a:spcAft>
      <a:defRPr sz="2000" kern="1200">
        <a:solidFill>
          <a:schemeClr val="tx1"/>
        </a:solidFill>
        <a:latin typeface="Arial" pitchFamily="34" charset="0"/>
        <a:ea typeface="+mn-ea"/>
        <a:cs typeface="+mn-cs"/>
      </a:defRPr>
    </a:lvl5pPr>
    <a:lvl6pPr marL="2286000" algn="l" defTabSz="914400" rtl="0" eaLnBrk="1" latinLnBrk="0" hangingPunct="1">
      <a:defRPr sz="2000" kern="1200">
        <a:solidFill>
          <a:schemeClr val="tx1"/>
        </a:solidFill>
        <a:latin typeface="Arial" pitchFamily="34" charset="0"/>
        <a:ea typeface="+mn-ea"/>
        <a:cs typeface="+mn-cs"/>
      </a:defRPr>
    </a:lvl6pPr>
    <a:lvl7pPr marL="2743200" algn="l" defTabSz="914400" rtl="0" eaLnBrk="1" latinLnBrk="0" hangingPunct="1">
      <a:defRPr sz="2000" kern="1200">
        <a:solidFill>
          <a:schemeClr val="tx1"/>
        </a:solidFill>
        <a:latin typeface="Arial" pitchFamily="34" charset="0"/>
        <a:ea typeface="+mn-ea"/>
        <a:cs typeface="+mn-cs"/>
      </a:defRPr>
    </a:lvl7pPr>
    <a:lvl8pPr marL="3200400" algn="l" defTabSz="914400" rtl="0" eaLnBrk="1" latinLnBrk="0" hangingPunct="1">
      <a:defRPr sz="2000" kern="1200">
        <a:solidFill>
          <a:schemeClr val="tx1"/>
        </a:solidFill>
        <a:latin typeface="Arial" pitchFamily="34" charset="0"/>
        <a:ea typeface="+mn-ea"/>
        <a:cs typeface="+mn-cs"/>
      </a:defRPr>
    </a:lvl8pPr>
    <a:lvl9pPr marL="3657600" algn="l" defTabSz="914400"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30DC3"/>
    <a:srgbClr val="500000"/>
    <a:srgbClr val="CC99FF"/>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74" autoAdjust="0"/>
    <p:restoredTop sz="94494" autoAdjust="0"/>
  </p:normalViewPr>
  <p:slideViewPr>
    <p:cSldViewPr>
      <p:cViewPr varScale="1">
        <p:scale>
          <a:sx n="85" d="100"/>
          <a:sy n="85" d="100"/>
        </p:scale>
        <p:origin x="1224" y="90"/>
      </p:cViewPr>
      <p:guideLst>
        <p:guide orient="horz" pos="2160"/>
        <p:guide pos="2880"/>
      </p:guideLst>
    </p:cSldViewPr>
  </p:slideViewPr>
  <p:notesTextViewPr>
    <p:cViewPr>
      <p:scale>
        <a:sx n="100" d="100"/>
        <a:sy n="100" d="100"/>
      </p:scale>
      <p:origin x="0" y="0"/>
    </p:cViewPr>
  </p:notesTextViewPr>
  <p:notesViewPr>
    <p:cSldViewPr>
      <p:cViewPr varScale="1">
        <p:scale>
          <a:sx n="81" d="100"/>
          <a:sy n="81" d="100"/>
        </p:scale>
        <p:origin x="-204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125955" name="Rectangle 3"/>
          <p:cNvSpPr>
            <a:spLocks noGrp="1" noChangeArrowheads="1"/>
          </p:cNvSpPr>
          <p:nvPr>
            <p:ph type="dt" sz="quarter"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208C3091-6A5B-426F-843F-E965CB28B9F6}" type="datetimeFigureOut">
              <a:rPr lang="en-US"/>
              <a:pPr>
                <a:defRPr/>
              </a:pPr>
              <a:t>9/12/2024</a:t>
            </a:fld>
            <a:endParaRPr lang="en-US" dirty="0"/>
          </a:p>
        </p:txBody>
      </p:sp>
      <p:sp>
        <p:nvSpPr>
          <p:cNvPr id="125956" name="Rectangle 4"/>
          <p:cNvSpPr>
            <a:spLocks noGrp="1" noChangeArrowheads="1"/>
          </p:cNvSpPr>
          <p:nvPr>
            <p:ph type="ftr" sz="quarter" idx="2"/>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125957" name="Rectangle 5"/>
          <p:cNvSpPr>
            <a:spLocks noGrp="1" noChangeArrowheads="1"/>
          </p:cNvSpPr>
          <p:nvPr>
            <p:ph type="sldNum" sz="quarter" idx="3"/>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21A693E-28F1-4391-8628-17EC1ED2E293}" type="slidenum">
              <a:rPr lang="en-US"/>
              <a:pPr>
                <a:defRPr/>
              </a:pPr>
              <a:t>‹#›</a:t>
            </a:fld>
            <a:endParaRPr lang="en-US" dirty="0"/>
          </a:p>
        </p:txBody>
      </p:sp>
    </p:spTree>
    <p:extLst>
      <p:ext uri="{BB962C8B-B14F-4D97-AF65-F5344CB8AC3E}">
        <p14:creationId xmlns:p14="http://schemas.microsoft.com/office/powerpoint/2010/main" val="42919078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23555" name="Rectangle 3"/>
          <p:cNvSpPr>
            <a:spLocks noGrp="1" noChangeArrowheads="1"/>
          </p:cNvSpPr>
          <p:nvPr>
            <p:ph type="dt" idx="1"/>
          </p:nvPr>
        </p:nvSpPr>
        <p:spPr bwMode="auto">
          <a:xfrm>
            <a:off x="3970938" y="0"/>
            <a:ext cx="303784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757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p:cNvSpPr>
            <a:spLocks noGrp="1" noChangeArrowheads="1"/>
          </p:cNvSpPr>
          <p:nvPr>
            <p:ph type="body" sz="quarter" idx="3"/>
          </p:nvPr>
        </p:nvSpPr>
        <p:spPr bwMode="auto">
          <a:xfrm>
            <a:off x="701040" y="4416426"/>
            <a:ext cx="560832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558" name="Rectangle 6"/>
          <p:cNvSpPr>
            <a:spLocks noGrp="1" noChangeArrowheads="1"/>
          </p:cNvSpPr>
          <p:nvPr>
            <p:ph type="ftr" sz="quarter" idx="4"/>
          </p:nvPr>
        </p:nvSpPr>
        <p:spPr bwMode="auto">
          <a:xfrm>
            <a:off x="0"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23559" name="Rectangle 7"/>
          <p:cNvSpPr>
            <a:spLocks noGrp="1" noChangeArrowheads="1"/>
          </p:cNvSpPr>
          <p:nvPr>
            <p:ph type="sldNum" sz="quarter" idx="5"/>
          </p:nvPr>
        </p:nvSpPr>
        <p:spPr bwMode="auto">
          <a:xfrm>
            <a:off x="3970938" y="8829675"/>
            <a:ext cx="303784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A36D03F-585A-4DC6-8AB2-4AC58826182C}" type="slidenum">
              <a:rPr lang="en-US"/>
              <a:pPr>
                <a:defRPr/>
              </a:pPr>
              <a:t>‹#›</a:t>
            </a:fld>
            <a:endParaRPr lang="en-US" dirty="0"/>
          </a:p>
        </p:txBody>
      </p:sp>
    </p:spTree>
    <p:extLst>
      <p:ext uri="{BB962C8B-B14F-4D97-AF65-F5344CB8AC3E}">
        <p14:creationId xmlns:p14="http://schemas.microsoft.com/office/powerpoint/2010/main" val="798649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fld id="{2783E936-C232-47CE-80D8-639C7B14B332}" type="slidenum">
              <a:rPr lang="en-US" sz="1200" smtClean="0"/>
              <a:pPr eaLnBrk="1" hangingPunct="1"/>
              <a:t>1</a:t>
            </a:fld>
            <a:endParaRPr lang="en-US" sz="1200" dirty="0"/>
          </a:p>
        </p:txBody>
      </p:sp>
      <p:sp>
        <p:nvSpPr>
          <p:cNvPr id="79875" name="Rectangle 7"/>
          <p:cNvSpPr txBox="1">
            <a:spLocks noGrp="1" noChangeArrowheads="1"/>
          </p:cNvSpPr>
          <p:nvPr/>
        </p:nvSpPr>
        <p:spPr bwMode="auto">
          <a:xfrm>
            <a:off x="3970938"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r" eaLnBrk="1" hangingPunct="1"/>
            <a:fld id="{175E7949-3705-45E1-A941-D3D5CAFB2D8A}" type="slidenum">
              <a:rPr lang="en-US" sz="1200"/>
              <a:pPr algn="r" eaLnBrk="1" hangingPunct="1"/>
              <a:t>1</a:t>
            </a:fld>
            <a:endParaRPr lang="en-US" sz="1200" dirty="0"/>
          </a:p>
        </p:txBody>
      </p:sp>
      <p:sp>
        <p:nvSpPr>
          <p:cNvPr id="79876" name="Rectangle 2"/>
          <p:cNvSpPr>
            <a:spLocks noGrp="1" noRot="1" noChangeAspect="1" noChangeArrowheads="1" noTextEdit="1"/>
          </p:cNvSpPr>
          <p:nvPr>
            <p:ph type="sldImg"/>
          </p:nvPr>
        </p:nvSpPr>
        <p:spPr>
          <a:ln/>
        </p:spPr>
      </p:sp>
      <p:sp>
        <p:nvSpPr>
          <p:cNvPr id="798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400" dirty="0">
                <a:latin typeface="Arial" pitchFamily="34" charset="0"/>
              </a:rPr>
              <a:t>Scary Statistics:</a:t>
            </a:r>
          </a:p>
          <a:p>
            <a:pPr eaLnBrk="1" hangingPunct="1"/>
            <a:endParaRPr lang="en-US" sz="1400" dirty="0">
              <a:latin typeface="Arial" pitchFamily="34" charset="0"/>
            </a:endParaRPr>
          </a:p>
          <a:p>
            <a:pPr eaLnBrk="1" hangingPunct="1">
              <a:buFontTx/>
              <a:buChar char="•"/>
            </a:pPr>
            <a:r>
              <a:rPr lang="en-US" sz="1400" dirty="0">
                <a:latin typeface="Arial" pitchFamily="34" charset="0"/>
              </a:rPr>
              <a:t>Any given year, more than 200 lawsuits are filed against student organizations </a:t>
            </a:r>
          </a:p>
          <a:p>
            <a:pPr eaLnBrk="1" hangingPunct="1">
              <a:buFontTx/>
              <a:buChar char="•"/>
            </a:pPr>
            <a:r>
              <a:rPr lang="en-US" sz="1400" dirty="0">
                <a:latin typeface="Arial" pitchFamily="34" charset="0"/>
              </a:rPr>
              <a:t>According to a 2002 Study, about 1,400 college students between the ages of 18-24 die annually as a result of alcohol abuse. </a:t>
            </a:r>
          </a:p>
          <a:p>
            <a:pPr eaLnBrk="1" hangingPunct="1">
              <a:buFontTx/>
              <a:buChar char="•"/>
            </a:pPr>
            <a:r>
              <a:rPr lang="en-US" sz="1400" dirty="0">
                <a:latin typeface="Arial" pitchFamily="34" charset="0"/>
              </a:rPr>
              <a:t>More than 500,000 young people between the ages of 18-24 were seriously injured in alcohol related incidences, according to the same study.</a:t>
            </a:r>
          </a:p>
        </p:txBody>
      </p:sp>
    </p:spTree>
    <p:extLst>
      <p:ext uri="{BB962C8B-B14F-4D97-AF65-F5344CB8AC3E}">
        <p14:creationId xmlns:p14="http://schemas.microsoft.com/office/powerpoint/2010/main" val="402059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fld id="{10DB6FC8-EC9D-4B8B-9D25-4DA6383BA453}" type="slidenum">
              <a:rPr lang="en-US" sz="1200" smtClean="0"/>
              <a:pPr eaLnBrk="1" hangingPunct="1"/>
              <a:t>2</a:t>
            </a:fld>
            <a:endParaRPr lang="en-US" sz="1200" dirty="0"/>
          </a:p>
        </p:txBody>
      </p:sp>
      <p:sp>
        <p:nvSpPr>
          <p:cNvPr id="81923" name="Rectangle 7"/>
          <p:cNvSpPr txBox="1">
            <a:spLocks noGrp="1" noChangeArrowheads="1"/>
          </p:cNvSpPr>
          <p:nvPr/>
        </p:nvSpPr>
        <p:spPr bwMode="auto">
          <a:xfrm>
            <a:off x="3970938"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r" eaLnBrk="1" hangingPunct="1"/>
            <a:fld id="{83A6D8D4-86F8-456C-808A-B98B846B72CB}" type="slidenum">
              <a:rPr lang="en-US" sz="1200"/>
              <a:pPr algn="r" eaLnBrk="1" hangingPunct="1"/>
              <a:t>2</a:t>
            </a:fld>
            <a:endParaRPr lang="en-US" sz="1200" dirty="0"/>
          </a:p>
        </p:txBody>
      </p:sp>
      <p:sp>
        <p:nvSpPr>
          <p:cNvPr id="81924" name="Rectangle 2"/>
          <p:cNvSpPr>
            <a:spLocks noGrp="1" noRot="1" noChangeAspect="1" noChangeArrowheads="1" noTextEdit="1"/>
          </p:cNvSpPr>
          <p:nvPr>
            <p:ph type="sldImg"/>
          </p:nvPr>
        </p:nvSpPr>
        <p:spPr>
          <a:ln/>
        </p:spPr>
      </p:sp>
      <p:sp>
        <p:nvSpPr>
          <p:cNvPr id="819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dirty="0">
                <a:latin typeface="Arial" pitchFamily="34" charset="0"/>
              </a:rPr>
              <a:t>Shown here is a list of the major types of risks to consider</a:t>
            </a:r>
          </a:p>
          <a:p>
            <a:pPr eaLnBrk="1" hangingPunct="1"/>
            <a:r>
              <a:rPr lang="en-US" sz="1000" dirty="0">
                <a:latin typeface="Arial" pitchFamily="34" charset="0"/>
              </a:rPr>
              <a:t>Realize there are many Risk Types</a:t>
            </a:r>
          </a:p>
          <a:p>
            <a:pPr eaLnBrk="1" hangingPunct="1"/>
            <a:r>
              <a:rPr lang="en-US" sz="1100" b="1" dirty="0">
                <a:latin typeface="Arial" pitchFamily="34" charset="0"/>
              </a:rPr>
              <a:t>Physical:</a:t>
            </a:r>
          </a:p>
          <a:p>
            <a:pPr eaLnBrk="1" hangingPunct="1"/>
            <a:r>
              <a:rPr lang="en-US" sz="1100" dirty="0">
                <a:latin typeface="Arial" pitchFamily="34" charset="0"/>
              </a:rPr>
              <a:t>	Physical risks can include things such as food poisoning, injuries that may result from physical activities, injuries that may result from travel related accidents </a:t>
            </a:r>
            <a:endParaRPr lang="en-US" sz="1100" b="1" dirty="0">
              <a:latin typeface="Arial" pitchFamily="34" charset="0"/>
            </a:endParaRPr>
          </a:p>
          <a:p>
            <a:pPr eaLnBrk="1" hangingPunct="1"/>
            <a:r>
              <a:rPr lang="en-US" sz="1100" b="1" dirty="0">
                <a:latin typeface="Arial" pitchFamily="34" charset="0"/>
              </a:rPr>
              <a:t>Reputation:</a:t>
            </a:r>
          </a:p>
          <a:p>
            <a:pPr eaLnBrk="1" hangingPunct="1"/>
            <a:r>
              <a:rPr lang="en-US" sz="1100" dirty="0">
                <a:latin typeface="Arial" pitchFamily="34" charset="0"/>
              </a:rPr>
              <a:t>	Reputational risks are those things that may result in negative publicity for your organization, TAMUK, your advisor and/or the venue where you are holding event. </a:t>
            </a:r>
            <a:endParaRPr lang="en-US" sz="1100" b="1" dirty="0">
              <a:latin typeface="Arial" pitchFamily="34" charset="0"/>
            </a:endParaRPr>
          </a:p>
          <a:p>
            <a:pPr eaLnBrk="1" hangingPunct="1"/>
            <a:r>
              <a:rPr lang="en-US" sz="1100" b="1" dirty="0">
                <a:latin typeface="Arial" pitchFamily="34" charset="0"/>
              </a:rPr>
              <a:t>Emotional:</a:t>
            </a:r>
          </a:p>
          <a:p>
            <a:pPr eaLnBrk="1" hangingPunct="1"/>
            <a:r>
              <a:rPr lang="en-US" sz="1100" dirty="0">
                <a:latin typeface="Arial" pitchFamily="34" charset="0"/>
              </a:rPr>
              <a:t>	Emotional risks are those things that can cause a participant at your event to feel alienated or negatively impact the feelings of a member or members of the TAMUK community </a:t>
            </a:r>
            <a:endParaRPr lang="en-US" sz="1100" b="1" dirty="0">
              <a:latin typeface="Arial" pitchFamily="34" charset="0"/>
            </a:endParaRPr>
          </a:p>
          <a:p>
            <a:pPr eaLnBrk="1" hangingPunct="1"/>
            <a:r>
              <a:rPr lang="en-US" sz="1100" b="1" dirty="0">
                <a:latin typeface="Arial" pitchFamily="34" charset="0"/>
              </a:rPr>
              <a:t>Financial:</a:t>
            </a:r>
          </a:p>
          <a:p>
            <a:pPr eaLnBrk="1" hangingPunct="1"/>
            <a:r>
              <a:rPr lang="en-US" sz="1100" dirty="0">
                <a:latin typeface="Arial" pitchFamily="34" charset="0"/>
              </a:rPr>
              <a:t>	Financial risks are those things that negatively impact the fiscal stability of your organization and/or other organizations financially supporting your event </a:t>
            </a:r>
            <a:endParaRPr lang="en-US" sz="1100" b="1" dirty="0">
              <a:latin typeface="Arial" pitchFamily="34" charset="0"/>
            </a:endParaRPr>
          </a:p>
          <a:p>
            <a:pPr eaLnBrk="1" hangingPunct="1"/>
            <a:r>
              <a:rPr lang="en-US" sz="1100" b="1" dirty="0">
                <a:latin typeface="Arial" pitchFamily="34" charset="0"/>
              </a:rPr>
              <a:t>Facilities:</a:t>
            </a:r>
          </a:p>
          <a:p>
            <a:pPr eaLnBrk="1" hangingPunct="1"/>
            <a:r>
              <a:rPr lang="en-US" sz="1100" dirty="0">
                <a:latin typeface="Arial" pitchFamily="34" charset="0"/>
              </a:rPr>
              <a:t>	Facility risks are those things which may cause property damage, prevent your event from being held (bad weather, not enough space for the number of participants, lack of equipment or materials needed for the event) </a:t>
            </a:r>
          </a:p>
          <a:p>
            <a:pPr eaLnBrk="1" hangingPunct="1"/>
            <a:endParaRPr lang="en-US" sz="1000" dirty="0">
              <a:latin typeface="Arial" pitchFamily="34" charset="0"/>
            </a:endParaRPr>
          </a:p>
        </p:txBody>
      </p:sp>
    </p:spTree>
    <p:extLst>
      <p:ext uri="{BB962C8B-B14F-4D97-AF65-F5344CB8AC3E}">
        <p14:creationId xmlns:p14="http://schemas.microsoft.com/office/powerpoint/2010/main" val="479896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fld id="{234B9488-BA60-4E6F-A362-51251162692B}" type="slidenum">
              <a:rPr lang="en-US" sz="1200" smtClean="0"/>
              <a:pPr eaLnBrk="1" hangingPunct="1"/>
              <a:t>3</a:t>
            </a:fld>
            <a:endParaRPr lang="en-US" sz="1200" dirty="0"/>
          </a:p>
        </p:txBody>
      </p:sp>
      <p:sp>
        <p:nvSpPr>
          <p:cNvPr id="82947" name="Rectangle 7"/>
          <p:cNvSpPr txBox="1">
            <a:spLocks noGrp="1" noChangeArrowheads="1"/>
          </p:cNvSpPr>
          <p:nvPr/>
        </p:nvSpPr>
        <p:spPr bwMode="auto">
          <a:xfrm>
            <a:off x="3970938"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r" eaLnBrk="1" hangingPunct="1"/>
            <a:fld id="{7DD2749D-3988-4C7A-B7BE-28C46BD7A2EE}" type="slidenum">
              <a:rPr lang="en-US" sz="1200"/>
              <a:pPr algn="r" eaLnBrk="1" hangingPunct="1"/>
              <a:t>3</a:t>
            </a:fld>
            <a:endParaRPr lang="en-US" sz="1200" dirty="0"/>
          </a:p>
        </p:txBody>
      </p:sp>
      <p:sp>
        <p:nvSpPr>
          <p:cNvPr id="82948" name="Rectangle 2"/>
          <p:cNvSpPr>
            <a:spLocks noGrp="1" noRot="1" noChangeAspect="1" noChangeArrowheads="1" noTextEdit="1"/>
          </p:cNvSpPr>
          <p:nvPr>
            <p:ph type="sldImg"/>
          </p:nvPr>
        </p:nvSpPr>
        <p:spPr>
          <a:ln/>
        </p:spPr>
      </p:sp>
      <p:sp>
        <p:nvSpPr>
          <p:cNvPr id="829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dirty="0">
                <a:latin typeface="Arial" pitchFamily="34" charset="0"/>
              </a:rPr>
              <a:t>Three major concepts associated with risk management:</a:t>
            </a:r>
          </a:p>
          <a:p>
            <a:pPr marL="228600" indent="-228600" eaLnBrk="1" hangingPunct="1"/>
            <a:endParaRPr lang="en-US" dirty="0">
              <a:latin typeface="Arial" pitchFamily="34" charset="0"/>
            </a:endParaRPr>
          </a:p>
          <a:p>
            <a:pPr marL="228600" indent="-228600" eaLnBrk="1" hangingPunct="1">
              <a:buFontTx/>
              <a:buAutoNum type="arabicPeriod"/>
            </a:pPr>
            <a:r>
              <a:rPr lang="en-US" dirty="0">
                <a:latin typeface="Arial" pitchFamily="34" charset="0"/>
              </a:rPr>
              <a:t>Identify risky behavior – can injury or loss occur as a result of participation in or attendance at the event or activity (running with pointed scissors in your hand)</a:t>
            </a:r>
          </a:p>
          <a:p>
            <a:pPr marL="228600" indent="-228600" eaLnBrk="1" hangingPunct="1"/>
            <a:endParaRPr lang="en-US" dirty="0">
              <a:latin typeface="Arial" pitchFamily="34" charset="0"/>
            </a:endParaRPr>
          </a:p>
          <a:p>
            <a:pPr marL="228600" indent="-228600" eaLnBrk="1" hangingPunct="1">
              <a:buFontTx/>
              <a:buAutoNum type="arabicPeriod"/>
            </a:pPr>
            <a:r>
              <a:rPr lang="en-US" dirty="0">
                <a:latin typeface="Arial" pitchFamily="34" charset="0"/>
              </a:rPr>
              <a:t>Assess the probability – how likely is an injury or loss to occur while performing the activity (running with scissors on a rocky hill)</a:t>
            </a:r>
          </a:p>
          <a:p>
            <a:pPr marL="228600" indent="-228600" eaLnBrk="1" hangingPunct="1">
              <a:buFontTx/>
              <a:buAutoNum type="arabicPeriod"/>
            </a:pPr>
            <a:endParaRPr lang="en-US" dirty="0">
              <a:latin typeface="Arial" pitchFamily="34" charset="0"/>
            </a:endParaRPr>
          </a:p>
          <a:p>
            <a:pPr marL="228600" indent="-228600" eaLnBrk="1" hangingPunct="1">
              <a:buFontTx/>
              <a:buAutoNum type="arabicPeriod"/>
            </a:pPr>
            <a:r>
              <a:rPr lang="en-US" dirty="0">
                <a:latin typeface="Arial" pitchFamily="34" charset="0"/>
              </a:rPr>
              <a:t>Eliminate or reduce risk – you may not be able to completely eliminate all risks; however, what methods or controls can be implemented to make the event safer (controlling the use of alcohol, not allow running with sharp pointed items, etc.)</a:t>
            </a:r>
          </a:p>
          <a:p>
            <a:pPr marL="228600" indent="-228600" eaLnBrk="1" hangingPunct="1">
              <a:buFontTx/>
              <a:buAutoNum type="arabicPeriod"/>
            </a:pPr>
            <a:endParaRPr lang="en-US" dirty="0">
              <a:latin typeface="Arial" pitchFamily="34" charset="0"/>
            </a:endParaRPr>
          </a:p>
          <a:p>
            <a:pPr marL="228600" indent="-228600" eaLnBrk="1" hangingPunct="1">
              <a:buFontTx/>
              <a:buAutoNum type="arabicPeriod"/>
            </a:pPr>
            <a:r>
              <a:rPr lang="en-US" dirty="0">
                <a:latin typeface="Arial" pitchFamily="34" charset="0"/>
              </a:rPr>
              <a:t>Reassess the activity – now that the obvious risks have been addressed, what else can be done to minimize the risks</a:t>
            </a:r>
          </a:p>
        </p:txBody>
      </p:sp>
    </p:spTree>
    <p:extLst>
      <p:ext uri="{BB962C8B-B14F-4D97-AF65-F5344CB8AC3E}">
        <p14:creationId xmlns:p14="http://schemas.microsoft.com/office/powerpoint/2010/main" val="3572905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fld id="{254573BC-A5FF-4C04-92C5-55D7D21C0FB6}" type="slidenum">
              <a:rPr lang="en-US" sz="1200" smtClean="0"/>
              <a:pPr eaLnBrk="1" hangingPunct="1"/>
              <a:t>4</a:t>
            </a:fld>
            <a:endParaRPr lang="en-US" sz="1200" dirty="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latin typeface="Arial" pitchFamily="34" charset="0"/>
            </a:endParaRPr>
          </a:p>
        </p:txBody>
      </p:sp>
    </p:spTree>
    <p:extLst>
      <p:ext uri="{BB962C8B-B14F-4D97-AF65-F5344CB8AC3E}">
        <p14:creationId xmlns:p14="http://schemas.microsoft.com/office/powerpoint/2010/main" val="326710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fld id="{58EA50E1-00E3-4E14-ADF0-40B6818BA73A}" type="slidenum">
              <a:rPr lang="en-US" sz="1200" smtClean="0"/>
              <a:pPr eaLnBrk="1" hangingPunct="1"/>
              <a:t>5</a:t>
            </a:fld>
            <a:endParaRPr lang="en-US" sz="1200" dirty="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1</a:t>
            </a:r>
            <a:r>
              <a:rPr lang="en-US" baseline="30000" dirty="0">
                <a:latin typeface="Arial" pitchFamily="34" charset="0"/>
              </a:rPr>
              <a:t>st</a:t>
            </a:r>
            <a:r>
              <a:rPr lang="en-US" dirty="0">
                <a:latin typeface="Arial" pitchFamily="34" charset="0"/>
              </a:rPr>
              <a:t> bullet</a:t>
            </a:r>
          </a:p>
          <a:p>
            <a:pPr eaLnBrk="1" hangingPunct="1"/>
            <a:r>
              <a:rPr lang="en-US" dirty="0">
                <a:latin typeface="Arial" pitchFamily="34" charset="0"/>
              </a:rPr>
              <a:t>Any travel involving students must consider Sample University Travel Rules, Student Travel</a:t>
            </a:r>
          </a:p>
          <a:p>
            <a:pPr eaLnBrk="1" hangingPunct="1"/>
            <a:r>
              <a:rPr lang="en-US" dirty="0">
                <a:latin typeface="Arial" pitchFamily="34" charset="0"/>
              </a:rPr>
              <a:t>Student Travel rule and procedure define what is considered “University Sanctioned Travel”</a:t>
            </a:r>
          </a:p>
          <a:p>
            <a:pPr eaLnBrk="1" hangingPunct="1"/>
            <a:r>
              <a:rPr lang="en-US" dirty="0">
                <a:latin typeface="Arial" pitchFamily="34" charset="0"/>
              </a:rPr>
              <a:t>You must comply with the requirements for student travel</a:t>
            </a:r>
          </a:p>
          <a:p>
            <a:pPr eaLnBrk="1" hangingPunct="1"/>
            <a:r>
              <a:rPr lang="en-US" dirty="0">
                <a:latin typeface="Arial" pitchFamily="34" charset="0"/>
              </a:rPr>
              <a:t>Compliance with the procedure is encouraged regardless of the type of travel due to the added safety</a:t>
            </a:r>
          </a:p>
          <a:p>
            <a:pPr eaLnBrk="1" hangingPunct="1"/>
            <a:endParaRPr lang="en-US" dirty="0">
              <a:latin typeface="Arial" pitchFamily="34" charset="0"/>
            </a:endParaRPr>
          </a:p>
          <a:p>
            <a:pPr eaLnBrk="1" hangingPunct="1"/>
            <a:r>
              <a:rPr lang="en-US" dirty="0">
                <a:latin typeface="Arial" pitchFamily="34" charset="0"/>
              </a:rPr>
              <a:t>2</a:t>
            </a:r>
            <a:r>
              <a:rPr lang="en-US" baseline="30000" dirty="0">
                <a:latin typeface="Arial" pitchFamily="34" charset="0"/>
              </a:rPr>
              <a:t>nd</a:t>
            </a:r>
            <a:r>
              <a:rPr lang="en-US" dirty="0">
                <a:latin typeface="Arial" pitchFamily="34" charset="0"/>
              </a:rPr>
              <a:t> bullet</a:t>
            </a:r>
          </a:p>
          <a:p>
            <a:pPr eaLnBrk="1" hangingPunct="1"/>
            <a:r>
              <a:rPr lang="en-US" dirty="0">
                <a:latin typeface="Arial" pitchFamily="34" charset="0"/>
              </a:rPr>
              <a:t>Regardless of whether travel falls under Sample University Travel Rule, the driver must be at least 18 years of age if transporting other students.</a:t>
            </a:r>
          </a:p>
          <a:p>
            <a:pPr eaLnBrk="1" hangingPunct="1"/>
            <a:endParaRPr lang="en-US" dirty="0">
              <a:latin typeface="Arial" pitchFamily="34" charset="0"/>
            </a:endParaRPr>
          </a:p>
          <a:p>
            <a:pPr eaLnBrk="1" hangingPunct="1"/>
            <a:r>
              <a:rPr lang="en-US" dirty="0">
                <a:latin typeface="Arial" pitchFamily="34" charset="0"/>
              </a:rPr>
              <a:t>3</a:t>
            </a:r>
            <a:r>
              <a:rPr lang="en-US" baseline="30000" dirty="0">
                <a:latin typeface="Arial" pitchFamily="34" charset="0"/>
              </a:rPr>
              <a:t>rd</a:t>
            </a:r>
            <a:r>
              <a:rPr lang="en-US" dirty="0">
                <a:latin typeface="Arial" pitchFamily="34" charset="0"/>
              </a:rPr>
              <a:t> bullet</a:t>
            </a:r>
          </a:p>
          <a:p>
            <a:pPr eaLnBrk="1" hangingPunct="1"/>
            <a:r>
              <a:rPr lang="en-US" dirty="0">
                <a:latin typeface="Arial" pitchFamily="34" charset="0"/>
              </a:rPr>
              <a:t>Even if the driver is the only person in the vehicle, by state law you must have adequate accident coverage and the vehicle must be legal to drive on public highways</a:t>
            </a:r>
          </a:p>
        </p:txBody>
      </p:sp>
    </p:spTree>
    <p:extLst>
      <p:ext uri="{BB962C8B-B14F-4D97-AF65-F5344CB8AC3E}">
        <p14:creationId xmlns:p14="http://schemas.microsoft.com/office/powerpoint/2010/main" val="963720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latin typeface="Arial" pitchFamily="34" charset="0"/>
              </a:rPr>
              <a:t>If 25% of members are attending, it could be determined an organizational event</a:t>
            </a:r>
          </a:p>
        </p:txBody>
      </p:sp>
      <p:sp>
        <p:nvSpPr>
          <p:cNvPr id="1249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fld id="{187C5E8F-FFDE-4720-94E8-DFF943F6D362}" type="slidenum">
              <a:rPr lang="en-US" sz="1200" smtClean="0"/>
              <a:pPr eaLnBrk="1" hangingPunct="1"/>
              <a:t>6</a:t>
            </a:fld>
            <a:endParaRPr lang="en-US" sz="1200" dirty="0"/>
          </a:p>
        </p:txBody>
      </p:sp>
    </p:spTree>
    <p:extLst>
      <p:ext uri="{BB962C8B-B14F-4D97-AF65-F5344CB8AC3E}">
        <p14:creationId xmlns:p14="http://schemas.microsoft.com/office/powerpoint/2010/main" val="3857072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CFFF801-875B-4679-B4E5-CA30C55F14DD}" type="slidenum">
              <a:rPr lang="en-US" smtClean="0"/>
              <a:pPr>
                <a:defRPr/>
              </a:pPr>
              <a:t>‹#›</a:t>
            </a:fld>
            <a:endParaRPr lang="en-US" dirty="0"/>
          </a:p>
        </p:txBody>
      </p:sp>
    </p:spTree>
    <p:extLst>
      <p:ext uri="{BB962C8B-B14F-4D97-AF65-F5344CB8AC3E}">
        <p14:creationId xmlns:p14="http://schemas.microsoft.com/office/powerpoint/2010/main" val="97037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F274967-F6AA-4AF6-B843-60300B3D218D}" type="slidenum">
              <a:rPr lang="en-US" smtClean="0"/>
              <a:pPr>
                <a:defRPr/>
              </a:pPr>
              <a:t>‹#›</a:t>
            </a:fld>
            <a:endParaRPr lang="en-US" dirty="0"/>
          </a:p>
        </p:txBody>
      </p:sp>
    </p:spTree>
    <p:extLst>
      <p:ext uri="{BB962C8B-B14F-4D97-AF65-F5344CB8AC3E}">
        <p14:creationId xmlns:p14="http://schemas.microsoft.com/office/powerpoint/2010/main" val="31761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A70AB5B-0C07-4B4E-8606-7BCA58BA4DD3}" type="slidenum">
              <a:rPr lang="en-US" smtClean="0"/>
              <a:pPr>
                <a:defRPr/>
              </a:pPr>
              <a:t>‹#›</a:t>
            </a:fld>
            <a:endParaRPr lang="en-US" dirty="0"/>
          </a:p>
        </p:txBody>
      </p:sp>
    </p:spTree>
    <p:extLst>
      <p:ext uri="{BB962C8B-B14F-4D97-AF65-F5344CB8AC3E}">
        <p14:creationId xmlns:p14="http://schemas.microsoft.com/office/powerpoint/2010/main" val="3212161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EEFA0A4-5A82-4ED3-9460-97914955E6CA}" type="slidenum">
              <a:rPr lang="en-US" smtClean="0"/>
              <a:pPr>
                <a:defRPr/>
              </a:pPr>
              <a:t>‹#›</a:t>
            </a:fld>
            <a:endParaRPr lang="en-US" dirty="0"/>
          </a:p>
        </p:txBody>
      </p:sp>
    </p:spTree>
    <p:extLst>
      <p:ext uri="{BB962C8B-B14F-4D97-AF65-F5344CB8AC3E}">
        <p14:creationId xmlns:p14="http://schemas.microsoft.com/office/powerpoint/2010/main" val="869780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90A17E5-DD3E-49F2-B8D7-2995A0905793}" type="slidenum">
              <a:rPr lang="en-US" smtClean="0"/>
              <a:pPr>
                <a:defRPr/>
              </a:pPr>
              <a:t>‹#›</a:t>
            </a:fld>
            <a:endParaRPr lang="en-US" dirty="0"/>
          </a:p>
        </p:txBody>
      </p:sp>
    </p:spTree>
    <p:extLst>
      <p:ext uri="{BB962C8B-B14F-4D97-AF65-F5344CB8AC3E}">
        <p14:creationId xmlns:p14="http://schemas.microsoft.com/office/powerpoint/2010/main" val="101405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66DF2CEA-3612-471E-9237-E3AE4CEBF5F0}" type="slidenum">
              <a:rPr lang="en-US" smtClean="0"/>
              <a:pPr>
                <a:defRPr/>
              </a:pPr>
              <a:t>‹#›</a:t>
            </a:fld>
            <a:endParaRPr lang="en-US" dirty="0"/>
          </a:p>
        </p:txBody>
      </p:sp>
    </p:spTree>
    <p:extLst>
      <p:ext uri="{BB962C8B-B14F-4D97-AF65-F5344CB8AC3E}">
        <p14:creationId xmlns:p14="http://schemas.microsoft.com/office/powerpoint/2010/main" val="3280274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2E673090-F96C-43BE-AE53-1DE930F98A06}" type="slidenum">
              <a:rPr lang="en-US" smtClean="0"/>
              <a:pPr>
                <a:defRPr/>
              </a:pPr>
              <a:t>‹#›</a:t>
            </a:fld>
            <a:endParaRPr lang="en-US" dirty="0"/>
          </a:p>
        </p:txBody>
      </p:sp>
    </p:spTree>
    <p:extLst>
      <p:ext uri="{BB962C8B-B14F-4D97-AF65-F5344CB8AC3E}">
        <p14:creationId xmlns:p14="http://schemas.microsoft.com/office/powerpoint/2010/main" val="872512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C7666D7-40F3-46B5-87AB-7F107068E177}" type="slidenum">
              <a:rPr lang="en-US" smtClean="0"/>
              <a:pPr>
                <a:defRPr/>
              </a:pPr>
              <a:t>‹#›</a:t>
            </a:fld>
            <a:endParaRPr lang="en-US" dirty="0"/>
          </a:p>
        </p:txBody>
      </p:sp>
    </p:spTree>
    <p:extLst>
      <p:ext uri="{BB962C8B-B14F-4D97-AF65-F5344CB8AC3E}">
        <p14:creationId xmlns:p14="http://schemas.microsoft.com/office/powerpoint/2010/main" val="3953541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27C99ED-9C37-475B-BA08-07CB5E144C05}" type="slidenum">
              <a:rPr lang="en-US" smtClean="0"/>
              <a:pPr>
                <a:defRPr/>
              </a:pPr>
              <a:t>‹#›</a:t>
            </a:fld>
            <a:endParaRPr lang="en-US" dirty="0"/>
          </a:p>
        </p:txBody>
      </p:sp>
    </p:spTree>
    <p:extLst>
      <p:ext uri="{BB962C8B-B14F-4D97-AF65-F5344CB8AC3E}">
        <p14:creationId xmlns:p14="http://schemas.microsoft.com/office/powerpoint/2010/main" val="232170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96306ED-ADCF-4321-A9C8-9D724DBFD2E3}" type="slidenum">
              <a:rPr lang="en-US" smtClean="0"/>
              <a:pPr>
                <a:defRPr/>
              </a:pPr>
              <a:t>‹#›</a:t>
            </a:fld>
            <a:endParaRPr lang="en-US" dirty="0"/>
          </a:p>
        </p:txBody>
      </p:sp>
    </p:spTree>
    <p:extLst>
      <p:ext uri="{BB962C8B-B14F-4D97-AF65-F5344CB8AC3E}">
        <p14:creationId xmlns:p14="http://schemas.microsoft.com/office/powerpoint/2010/main" val="357665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287BDB3F-4FF8-4FA0-813B-DCE3F3D8AB8F}" type="slidenum">
              <a:rPr lang="en-US" smtClean="0"/>
              <a:pPr>
                <a:defRPr/>
              </a:pPr>
              <a:t>‹#›</a:t>
            </a:fld>
            <a:endParaRPr lang="en-US" dirty="0"/>
          </a:p>
        </p:txBody>
      </p:sp>
    </p:spTree>
    <p:extLst>
      <p:ext uri="{BB962C8B-B14F-4D97-AF65-F5344CB8AC3E}">
        <p14:creationId xmlns:p14="http://schemas.microsoft.com/office/powerpoint/2010/main" val="148364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3A2A7FF-7CEE-4BB5-8E24-594012D60FE8}" type="slidenum">
              <a:rPr lang="en-US" smtClean="0"/>
              <a:pPr>
                <a:defRPr/>
              </a:pPr>
              <a:t>‹#›</a:t>
            </a:fld>
            <a:endParaRPr lang="en-US" dirty="0"/>
          </a:p>
        </p:txBody>
      </p:sp>
    </p:spTree>
    <p:extLst>
      <p:ext uri="{BB962C8B-B14F-4D97-AF65-F5344CB8AC3E}">
        <p14:creationId xmlns:p14="http://schemas.microsoft.com/office/powerpoint/2010/main" val="3975790847"/>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amuk.edu/secl/studentorganiza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tamuk.edu/dean/travelprocedure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27C99ED-9C37-475B-BA08-07CB5E144C05}" type="slidenum">
              <a:rPr lang="en-US" smtClean="0"/>
              <a:pPr>
                <a:defRPr/>
              </a:pPr>
              <a:t>1</a:t>
            </a:fld>
            <a:endParaRPr lang="en-US" dirty="0"/>
          </a:p>
        </p:txBody>
      </p:sp>
      <p:sp>
        <p:nvSpPr>
          <p:cNvPr id="5122" name="Rectangle 3"/>
          <p:cNvSpPr>
            <a:spLocks noGrp="1" noChangeArrowheads="1"/>
          </p:cNvSpPr>
          <p:nvPr>
            <p:ph type="body" idx="4294967295"/>
          </p:nvPr>
        </p:nvSpPr>
        <p:spPr>
          <a:xfrm>
            <a:off x="457200" y="1905000"/>
            <a:ext cx="8305800" cy="3886200"/>
          </a:xfrm>
        </p:spPr>
        <p:txBody>
          <a:bodyPr>
            <a:normAutofit/>
          </a:bodyPr>
          <a:lstStyle/>
          <a:p>
            <a:pPr marL="365760" indent="-283464">
              <a:lnSpc>
                <a:spcPct val="90000"/>
              </a:lnSpc>
              <a:buFont typeface="Wingdings 2"/>
              <a:buChar char=""/>
              <a:defRPr/>
            </a:pPr>
            <a:r>
              <a:rPr lang="en-US" dirty="0"/>
              <a:t>Risk management is the process of evaluating and mitigating threats to our well-being.</a:t>
            </a:r>
          </a:p>
          <a:p>
            <a:pPr marL="82296" indent="0">
              <a:lnSpc>
                <a:spcPct val="90000"/>
              </a:lnSpc>
              <a:buNone/>
              <a:defRPr/>
            </a:pPr>
            <a:endParaRPr lang="en-US" sz="1600" dirty="0"/>
          </a:p>
          <a:p>
            <a:pPr marL="365760" indent="-283464">
              <a:lnSpc>
                <a:spcPct val="90000"/>
              </a:lnSpc>
              <a:buFont typeface="Wingdings 2"/>
              <a:buChar char=""/>
              <a:defRPr/>
            </a:pPr>
            <a:r>
              <a:rPr lang="en-US" dirty="0"/>
              <a:t>This involves overseeing student organization activities and implementing measures to safeguard their well-being and assets.</a:t>
            </a:r>
          </a:p>
        </p:txBody>
      </p:sp>
      <p:sp>
        <p:nvSpPr>
          <p:cNvPr id="5123" name="TextBox 2"/>
          <p:cNvSpPr txBox="1">
            <a:spLocks noChangeArrowheads="1"/>
          </p:cNvSpPr>
          <p:nvPr/>
        </p:nvSpPr>
        <p:spPr bwMode="auto">
          <a:xfrm>
            <a:off x="990600" y="0"/>
            <a:ext cx="7086600" cy="1588127"/>
          </a:xfrm>
          <a:prstGeom prst="rect">
            <a:avLst/>
          </a:prstGeom>
          <a:noFill/>
          <a:ln w="9525">
            <a:noFill/>
            <a:miter lim="800000"/>
            <a:headEnd/>
            <a:tailEnd/>
          </a:ln>
        </p:spPr>
        <p:txBody>
          <a:bodyPr wrap="square">
            <a:spAutoFit/>
          </a:bodyPr>
          <a:lstStyle/>
          <a:p>
            <a:pPr>
              <a:lnSpc>
                <a:spcPct val="90000"/>
              </a:lnSpc>
              <a:defRPr/>
            </a:pPr>
            <a:endParaRPr lang="en-US" sz="3600" b="1" dirty="0">
              <a:solidFill>
                <a:srgbClr val="500000"/>
              </a:solidFill>
              <a:latin typeface="+mn-lt"/>
            </a:endParaRPr>
          </a:p>
          <a:p>
            <a:pPr algn="ctr">
              <a:lnSpc>
                <a:spcPct val="90000"/>
              </a:lnSpc>
              <a:defRPr/>
            </a:pPr>
            <a:r>
              <a:rPr lang="en-US" sz="3600" b="1" dirty="0">
                <a:latin typeface="+mn-lt"/>
              </a:rPr>
              <a:t>What is Risk Management?</a:t>
            </a:r>
          </a:p>
          <a:p>
            <a:pPr algn="ctr">
              <a:lnSpc>
                <a:spcPct val="90000"/>
              </a:lnSpc>
              <a:defRPr/>
            </a:pPr>
            <a:r>
              <a:rPr lang="en-US" sz="3600" b="1" dirty="0">
                <a:latin typeface="+mn-lt"/>
              </a:rPr>
              <a:t>Fall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Organization</a:t>
            </a:r>
            <a:r>
              <a:rPr lang="en-US" b="1" dirty="0">
                <a:latin typeface="Arial Rounded MT Bold" panose="020F0704030504030204" pitchFamily="34" charset="0"/>
              </a:rPr>
              <a:t> </a:t>
            </a:r>
            <a:r>
              <a:rPr lang="en-US" b="1" dirty="0"/>
              <a:t>Culture</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TAMUK is a Caring Campus where all student organizations are impartial, just, and welcoming to new members. These organizations foster a sense of teamwork and should operate through consensus while adhering to their constitutions. Meetings and activities should be well-planned and organized. Social media communications should be monitored closely, and all members should be held accountable for following the organization's rules and responsibilities.</a:t>
            </a:r>
          </a:p>
        </p:txBody>
      </p:sp>
      <p:sp>
        <p:nvSpPr>
          <p:cNvPr id="4" name="Slide Number Placeholder 3"/>
          <p:cNvSpPr>
            <a:spLocks noGrp="1"/>
          </p:cNvSpPr>
          <p:nvPr>
            <p:ph type="sldNum" sz="quarter" idx="12"/>
          </p:nvPr>
        </p:nvSpPr>
        <p:spPr/>
        <p:txBody>
          <a:bodyPr/>
          <a:lstStyle/>
          <a:p>
            <a:pPr>
              <a:defRPr/>
            </a:pPr>
            <a:fld id="{3EEFA0A4-5A82-4ED3-9460-97914955E6CA}" type="slidenum">
              <a:rPr lang="en-US" smtClean="0"/>
              <a:pPr>
                <a:defRPr/>
              </a:pPr>
              <a:t>10</a:t>
            </a:fld>
            <a:endParaRPr lang="en-US" dirty="0"/>
          </a:p>
        </p:txBody>
      </p:sp>
    </p:spTree>
    <p:extLst>
      <p:ext uri="{BB962C8B-B14F-4D97-AF65-F5344CB8AC3E}">
        <p14:creationId xmlns:p14="http://schemas.microsoft.com/office/powerpoint/2010/main" val="2662519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 Play a Role In Retention</a:t>
            </a:r>
          </a:p>
        </p:txBody>
      </p:sp>
      <p:sp>
        <p:nvSpPr>
          <p:cNvPr id="3" name="Content Placeholder 2"/>
          <p:cNvSpPr>
            <a:spLocks noGrp="1"/>
          </p:cNvSpPr>
          <p:nvPr>
            <p:ph idx="1"/>
          </p:nvPr>
        </p:nvSpPr>
        <p:spPr/>
        <p:txBody>
          <a:bodyPr/>
          <a:lstStyle/>
          <a:p>
            <a:pPr marL="0" indent="0">
              <a:buNone/>
            </a:pPr>
            <a:r>
              <a:rPr lang="en-US" dirty="0"/>
              <a:t>As a Student Organization leader, you can significantly contribute to a positive campus experience by mentoring and engaging your members in meaningful activities. Sharing your leadership expertise can inspire and guide others. Consider how you want your organization to be perceived by others and what lasting impact you hope to leave on both your organization and TAMUK.</a:t>
            </a:r>
          </a:p>
        </p:txBody>
      </p:sp>
      <p:sp>
        <p:nvSpPr>
          <p:cNvPr id="4" name="Slide Number Placeholder 3"/>
          <p:cNvSpPr>
            <a:spLocks noGrp="1"/>
          </p:cNvSpPr>
          <p:nvPr>
            <p:ph type="sldNum" sz="quarter" idx="12"/>
          </p:nvPr>
        </p:nvSpPr>
        <p:spPr/>
        <p:txBody>
          <a:bodyPr/>
          <a:lstStyle/>
          <a:p>
            <a:pPr>
              <a:defRPr/>
            </a:pPr>
            <a:fld id="{3EEFA0A4-5A82-4ED3-9460-97914955E6CA}" type="slidenum">
              <a:rPr lang="en-US" smtClean="0"/>
              <a:pPr>
                <a:defRPr/>
              </a:pPr>
              <a:t>11</a:t>
            </a:fld>
            <a:endParaRPr lang="en-US" dirty="0"/>
          </a:p>
        </p:txBody>
      </p:sp>
    </p:spTree>
    <p:extLst>
      <p:ext uri="{BB962C8B-B14F-4D97-AF65-F5344CB8AC3E}">
        <p14:creationId xmlns:p14="http://schemas.microsoft.com/office/powerpoint/2010/main" val="202906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Risk Management Statement</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As a Texas A&amp;M University- Kingsville registered student organizations this organization will consider potential and perceived risks when planning activities and/or events.  Steps will be taken to reduce risk to minimize any injury or loss to a person or property.  If risk is identified by this student organization, the leadership or a designee of the organization will work with the Office of Student Activities on a plan for risk reduction.  In addition, this student organizations will comply with the requirement that organization members be trained on risk management.  If our student organization has established risk management guidelines/policies through affiliation with a regional/national/international organization, those risk management procedures will be followed.  As a criteria for recognition this student organization must agree to this risk management statement or a copy of the established guidelines/policies from a regional/national/international organization will be on file with the Office of Student Activities.</a:t>
            </a:r>
          </a:p>
        </p:txBody>
      </p:sp>
      <p:sp>
        <p:nvSpPr>
          <p:cNvPr id="4" name="Slide Number Placeholder 3"/>
          <p:cNvSpPr>
            <a:spLocks noGrp="1"/>
          </p:cNvSpPr>
          <p:nvPr>
            <p:ph type="sldNum" sz="quarter" idx="12"/>
          </p:nvPr>
        </p:nvSpPr>
        <p:spPr/>
        <p:txBody>
          <a:bodyPr/>
          <a:lstStyle/>
          <a:p>
            <a:pPr>
              <a:defRPr/>
            </a:pPr>
            <a:fld id="{3EEFA0A4-5A82-4ED3-9460-97914955E6CA}" type="slidenum">
              <a:rPr lang="en-US" smtClean="0"/>
              <a:pPr>
                <a:defRPr/>
              </a:pPr>
              <a:t>12</a:t>
            </a:fld>
            <a:endParaRPr lang="en-US" dirty="0"/>
          </a:p>
        </p:txBody>
      </p:sp>
    </p:spTree>
    <p:extLst>
      <p:ext uri="{BB962C8B-B14F-4D97-AF65-F5344CB8AC3E}">
        <p14:creationId xmlns:p14="http://schemas.microsoft.com/office/powerpoint/2010/main" val="2936585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QUESTIONS?</a:t>
            </a:r>
          </a:p>
        </p:txBody>
      </p:sp>
      <p:sp>
        <p:nvSpPr>
          <p:cNvPr id="5" name="Content Placeholder 4"/>
          <p:cNvSpPr>
            <a:spLocks noGrp="1"/>
          </p:cNvSpPr>
          <p:nvPr>
            <p:ph idx="1"/>
          </p:nvPr>
        </p:nvSpPr>
        <p:spPr/>
        <p:txBody>
          <a:bodyPr>
            <a:normAutofit lnSpcReduction="10000"/>
          </a:bodyPr>
          <a:lstStyle/>
          <a:p>
            <a:pPr marL="0" indent="0">
              <a:buNone/>
            </a:pPr>
            <a:r>
              <a:rPr lang="en-US" dirty="0"/>
              <a:t>Contacts:</a:t>
            </a:r>
          </a:p>
          <a:p>
            <a:r>
              <a:rPr lang="en-US" dirty="0"/>
              <a:t>593-2760  Student Engagement</a:t>
            </a:r>
          </a:p>
          <a:p>
            <a:r>
              <a:rPr lang="en-US" dirty="0"/>
              <a:t>593-4173  Event Planning Office</a:t>
            </a:r>
          </a:p>
          <a:p>
            <a:r>
              <a:rPr lang="en-US" dirty="0"/>
              <a:t>593-3606  Dean of Students Office</a:t>
            </a:r>
          </a:p>
          <a:p>
            <a:r>
              <a:rPr lang="en-US" dirty="0"/>
              <a:t>593- 2237 TAMUK Risk Management</a:t>
            </a:r>
          </a:p>
          <a:p>
            <a:r>
              <a:rPr lang="en-US" dirty="0"/>
              <a:t>593-2611  University Police Department</a:t>
            </a:r>
          </a:p>
          <a:p>
            <a:r>
              <a:rPr lang="en-US" dirty="0"/>
              <a:t>593-4758  Compliance Office</a:t>
            </a:r>
          </a:p>
          <a:p>
            <a:pPr marL="82550" indent="0">
              <a:buNone/>
            </a:pPr>
            <a:endParaRPr lang="en-US" sz="1200" dirty="0"/>
          </a:p>
          <a:p>
            <a:pPr marL="82550" indent="0">
              <a:buNone/>
            </a:pPr>
            <a:r>
              <a:rPr lang="en-US" sz="2400" dirty="0">
                <a:hlinkClick r:id="rId2"/>
              </a:rPr>
              <a:t>https://www.tamuk.edu/secl/studentorganizations/</a:t>
            </a:r>
            <a:endParaRPr lang="en-US" sz="2400" dirty="0"/>
          </a:p>
          <a:p>
            <a:pPr marL="82550" indent="0">
              <a:buNone/>
            </a:pPr>
            <a:endParaRPr lang="en-US" sz="2400" dirty="0"/>
          </a:p>
          <a:p>
            <a:pPr marL="82550" indent="0">
              <a:buNone/>
            </a:pPr>
            <a:endParaRPr lang="en-US" sz="2400" dirty="0"/>
          </a:p>
        </p:txBody>
      </p:sp>
      <p:sp>
        <p:nvSpPr>
          <p:cNvPr id="2" name="Slide Number Placeholder 1"/>
          <p:cNvSpPr>
            <a:spLocks noGrp="1"/>
          </p:cNvSpPr>
          <p:nvPr>
            <p:ph type="sldNum" sz="quarter" idx="12"/>
          </p:nvPr>
        </p:nvSpPr>
        <p:spPr/>
        <p:txBody>
          <a:bodyPr/>
          <a:lstStyle/>
          <a:p>
            <a:pPr>
              <a:defRPr/>
            </a:pPr>
            <a:fld id="{3EEFA0A4-5A82-4ED3-9460-97914955E6CA}" type="slidenum">
              <a:rPr lang="en-US" smtClean="0"/>
              <a:pPr>
                <a:defRPr/>
              </a:pPr>
              <a:t>13</a:t>
            </a:fld>
            <a:endParaRPr lang="en-US" dirty="0"/>
          </a:p>
        </p:txBody>
      </p:sp>
    </p:spTree>
    <p:extLst>
      <p:ext uri="{BB962C8B-B14F-4D97-AF65-F5344CB8AC3E}">
        <p14:creationId xmlns:p14="http://schemas.microsoft.com/office/powerpoint/2010/main" val="362599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27C99ED-9C37-475B-BA08-07CB5E144C05}" type="slidenum">
              <a:rPr lang="en-US" smtClean="0"/>
              <a:pPr>
                <a:defRPr/>
              </a:pPr>
              <a:t>2</a:t>
            </a:fld>
            <a:endParaRPr lang="en-US" dirty="0"/>
          </a:p>
        </p:txBody>
      </p:sp>
      <p:sp>
        <p:nvSpPr>
          <p:cNvPr id="7170" name="Rectangle 2"/>
          <p:cNvSpPr>
            <a:spLocks noGrp="1" noChangeArrowheads="1"/>
          </p:cNvSpPr>
          <p:nvPr>
            <p:ph type="title" idx="4294967295"/>
          </p:nvPr>
        </p:nvSpPr>
        <p:spPr>
          <a:xfrm>
            <a:off x="685800" y="152400"/>
            <a:ext cx="6705600" cy="1066800"/>
          </a:xfrm>
        </p:spPr>
        <p:txBody>
          <a:bodyPr>
            <a:noAutofit/>
          </a:bodyPr>
          <a:lstStyle/>
          <a:p>
            <a:pPr eaLnBrk="1" fontAlgn="auto" hangingPunct="1">
              <a:spcAft>
                <a:spcPts val="0"/>
              </a:spcAft>
              <a:defRPr/>
            </a:pPr>
            <a:r>
              <a:rPr lang="en-US" sz="3600" b="1" dirty="0"/>
              <a:t>Failure to Plan</a:t>
            </a:r>
          </a:p>
        </p:txBody>
      </p:sp>
      <p:sp>
        <p:nvSpPr>
          <p:cNvPr id="7171" name="Rectangle 3"/>
          <p:cNvSpPr>
            <a:spLocks noGrp="1" noChangeArrowheads="1"/>
          </p:cNvSpPr>
          <p:nvPr>
            <p:ph type="body" idx="4294967295"/>
          </p:nvPr>
        </p:nvSpPr>
        <p:spPr>
          <a:xfrm>
            <a:off x="990600" y="1905000"/>
            <a:ext cx="6400800" cy="3962400"/>
          </a:xfrm>
        </p:spPr>
        <p:txBody>
          <a:bodyPr>
            <a:normAutofit/>
          </a:bodyPr>
          <a:lstStyle/>
          <a:p>
            <a:pPr marL="368046" indent="-285750">
              <a:lnSpc>
                <a:spcPct val="80000"/>
              </a:lnSpc>
              <a:defRPr/>
            </a:pPr>
            <a:endParaRPr lang="en-US" dirty="0"/>
          </a:p>
          <a:p>
            <a:pPr marL="82296" indent="0">
              <a:lnSpc>
                <a:spcPct val="80000"/>
              </a:lnSpc>
              <a:buNone/>
              <a:defRPr/>
            </a:pPr>
            <a:r>
              <a:rPr lang="en-US" dirty="0"/>
              <a:t>Inadequate planning can result in adverse outcomes, such as physical injuries, reputational harm, emotional trauma, financial losses, and facility damage.</a:t>
            </a:r>
          </a:p>
          <a:p>
            <a:pPr marL="365760" indent="-283464">
              <a:lnSpc>
                <a:spcPct val="80000"/>
              </a:lnSpc>
              <a:buNone/>
              <a:defRPr/>
            </a:pPr>
            <a:endParaRPr sz="1800" dirty="0"/>
          </a:p>
          <a:p>
            <a:pPr marL="365760" indent="-283464" eaLnBrk="1" fontAlgn="auto" hangingPunct="1">
              <a:lnSpc>
                <a:spcPct val="80000"/>
              </a:lnSpc>
              <a:spcAft>
                <a:spcPts val="0"/>
              </a:spcAft>
              <a:buFontTx/>
              <a:buNone/>
              <a:defRPr/>
            </a:pPr>
            <a:r>
              <a:rPr lang="en-US" sz="1200" dirty="0"/>
              <a:t>(This is used with permission from Student Risk Management at Arizona State University)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27C99ED-9C37-475B-BA08-07CB5E144C05}" type="slidenum">
              <a:rPr lang="en-US" smtClean="0"/>
              <a:pPr>
                <a:defRPr/>
              </a:pPr>
              <a:t>3</a:t>
            </a:fld>
            <a:endParaRPr lang="en-US" dirty="0"/>
          </a:p>
        </p:txBody>
      </p:sp>
      <p:sp>
        <p:nvSpPr>
          <p:cNvPr id="8194" name="Rectangle 2"/>
          <p:cNvSpPr>
            <a:spLocks noGrp="1" noChangeArrowheads="1"/>
          </p:cNvSpPr>
          <p:nvPr>
            <p:ph type="title" idx="4294967295"/>
          </p:nvPr>
        </p:nvSpPr>
        <p:spPr>
          <a:xfrm>
            <a:off x="838200" y="152400"/>
            <a:ext cx="7620000" cy="685800"/>
          </a:xfrm>
        </p:spPr>
        <p:txBody>
          <a:bodyPr>
            <a:noAutofit/>
          </a:bodyPr>
          <a:lstStyle/>
          <a:p>
            <a:pPr eaLnBrk="1" fontAlgn="auto" hangingPunct="1">
              <a:spcAft>
                <a:spcPts val="0"/>
              </a:spcAft>
              <a:defRPr/>
            </a:pPr>
            <a:r>
              <a:rPr lang="en-US" sz="3600" b="1" dirty="0"/>
              <a:t>Risk Management Concepts</a:t>
            </a:r>
          </a:p>
        </p:txBody>
      </p:sp>
      <p:sp>
        <p:nvSpPr>
          <p:cNvPr id="8195" name="Rectangle 3"/>
          <p:cNvSpPr>
            <a:spLocks noGrp="1" noChangeArrowheads="1"/>
          </p:cNvSpPr>
          <p:nvPr>
            <p:ph type="body" idx="4294967295"/>
          </p:nvPr>
        </p:nvSpPr>
        <p:spPr>
          <a:xfrm>
            <a:off x="381000" y="1524000"/>
            <a:ext cx="8305800" cy="4754563"/>
          </a:xfrm>
        </p:spPr>
        <p:txBody>
          <a:bodyPr>
            <a:normAutofit fontScale="92500" lnSpcReduction="20000"/>
          </a:bodyPr>
          <a:lstStyle/>
          <a:p>
            <a:pPr marL="82296" indent="0">
              <a:buNone/>
              <a:defRPr/>
            </a:pPr>
            <a:r>
              <a:rPr lang="en-US" dirty="0"/>
              <a:t>Risk management involves a systematic approach to identifying and mitigating potential threats. By recognizing risky behaviors and activities, we can assess the likelihood of adverse outcomes. Implementing controls, such as safety measures or policies, helps to eliminate or reduce these risks. After implementing interventions, it's essential to reassess the activity to ensure the effectiveness of the risk management strategies. For special events, obtaining insurance can provide additional protection against unforeseen circumstances.</a:t>
            </a:r>
          </a:p>
          <a:p>
            <a:pPr marL="365760" indent="-283464" eaLnBrk="1" fontAlgn="auto" hangingPunct="1">
              <a:spcAft>
                <a:spcPts val="0"/>
              </a:spcAft>
              <a:buFontTx/>
              <a:buNone/>
              <a:defRPr/>
            </a:pPr>
            <a:r>
              <a:rPr lang="en-US" sz="1200" dirty="0"/>
              <a:t>Georgia Institute of Technology, 2002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124200" y="4038600"/>
          <a:ext cx="3040063" cy="1341438"/>
        </p:xfrm>
        <a:graphic>
          <a:graphicData uri="http://schemas.openxmlformats.org/drawingml/2006/table">
            <a:tbl>
              <a:tblPr/>
              <a:tblGrid>
                <a:gridCol w="838200">
                  <a:extLst>
                    <a:ext uri="{9D8B030D-6E8A-4147-A177-3AD203B41FA5}">
                      <a16:colId xmlns:a16="http://schemas.microsoft.com/office/drawing/2014/main" val="20000"/>
                    </a:ext>
                  </a:extLst>
                </a:gridCol>
                <a:gridCol w="501650">
                  <a:extLst>
                    <a:ext uri="{9D8B030D-6E8A-4147-A177-3AD203B41FA5}">
                      <a16:colId xmlns:a16="http://schemas.microsoft.com/office/drawing/2014/main" val="20001"/>
                    </a:ext>
                  </a:extLst>
                </a:gridCol>
                <a:gridCol w="566738">
                  <a:extLst>
                    <a:ext uri="{9D8B030D-6E8A-4147-A177-3AD203B41FA5}">
                      <a16:colId xmlns:a16="http://schemas.microsoft.com/office/drawing/2014/main" val="20002"/>
                    </a:ext>
                  </a:extLst>
                </a:gridCol>
                <a:gridCol w="566737">
                  <a:extLst>
                    <a:ext uri="{9D8B030D-6E8A-4147-A177-3AD203B41FA5}">
                      <a16:colId xmlns:a16="http://schemas.microsoft.com/office/drawing/2014/main" val="20003"/>
                    </a:ext>
                  </a:extLst>
                </a:gridCol>
                <a:gridCol w="566738">
                  <a:extLst>
                    <a:ext uri="{9D8B030D-6E8A-4147-A177-3AD203B41FA5}">
                      <a16:colId xmlns:a16="http://schemas.microsoft.com/office/drawing/2014/main" val="20004"/>
                    </a:ext>
                  </a:extLst>
                </a:gridCol>
              </a:tblGrid>
              <a:tr h="20170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Probability</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2794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Seriousness</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A</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B</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C</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D</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794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I</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r h="22794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II</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3"/>
                  </a:ext>
                </a:extLst>
              </a:tr>
              <a:tr h="22794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III</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FF"/>
                    </a:solidFill>
                  </a:tcPr>
                </a:tc>
                <a:extLst>
                  <a:ext uri="{0D108BD9-81ED-4DB2-BD59-A6C34878D82A}">
                    <a16:rowId xmlns:a16="http://schemas.microsoft.com/office/drawing/2014/main" val="10004"/>
                  </a:ext>
                </a:extLst>
              </a:tr>
              <a:tr h="22794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Arial" pitchFamily="42" charset="0"/>
                          <a:ea typeface="Times New Roman" pitchFamily="42" charset="0"/>
                          <a:cs typeface="Times New Roman" pitchFamily="42" charset="0"/>
                        </a:rPr>
                        <a:t>IV</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FF"/>
                    </a:solid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66FF"/>
                    </a:solidFill>
                  </a:tcPr>
                </a:tc>
                <a:extLst>
                  <a:ext uri="{0D108BD9-81ED-4DB2-BD59-A6C34878D82A}">
                    <a16:rowId xmlns:a16="http://schemas.microsoft.com/office/drawing/2014/main" val="10005"/>
                  </a:ext>
                </a:extLst>
              </a:tr>
            </a:tbl>
          </a:graphicData>
        </a:graphic>
      </p:graphicFrame>
      <p:sp>
        <p:nvSpPr>
          <p:cNvPr id="28715" name="Text Box 3"/>
          <p:cNvSpPr txBox="1">
            <a:spLocks noChangeArrowheads="1"/>
          </p:cNvSpPr>
          <p:nvPr/>
        </p:nvSpPr>
        <p:spPr bwMode="auto">
          <a:xfrm>
            <a:off x="0" y="3886200"/>
            <a:ext cx="2967038" cy="2133600"/>
          </a:xfrm>
          <a:prstGeom prst="rect">
            <a:avLst/>
          </a:prstGeom>
          <a:solidFill>
            <a:srgbClr val="FFFFFF"/>
          </a:solidFill>
          <a:ln w="9525">
            <a:solidFill>
              <a:srgbClr val="000000"/>
            </a:solidFill>
            <a:miter lim="800000"/>
            <a:headEnd/>
            <a:tailEnd/>
          </a:ln>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ctr" eaLnBrk="1" hangingPunct="1"/>
            <a:r>
              <a:rPr lang="en-US" sz="1000" b="1" dirty="0">
                <a:latin typeface="Arial Narrow" pitchFamily="34" charset="0"/>
                <a:cs typeface="Times New Roman" pitchFamily="18" charset="0"/>
              </a:rPr>
              <a:t>SERIOUSNESS</a:t>
            </a:r>
            <a:endParaRPr lang="en-US" sz="900" dirty="0"/>
          </a:p>
          <a:p>
            <a:r>
              <a:rPr lang="en-US" sz="1000" dirty="0">
                <a:latin typeface="Arial Narrow" pitchFamily="34" charset="0"/>
                <a:cs typeface="Times New Roman" pitchFamily="18" charset="0"/>
              </a:rPr>
              <a:t>I </a:t>
            </a:r>
            <a:r>
              <a:rPr lang="en-US" sz="1000" dirty="0">
                <a:latin typeface="Times New Roman" pitchFamily="18" charset="0"/>
                <a:cs typeface="Times New Roman" pitchFamily="18" charset="0"/>
              </a:rPr>
              <a:t>–</a:t>
            </a:r>
            <a:r>
              <a:rPr lang="en-US" sz="1000" dirty="0">
                <a:latin typeface="Arial Narrow" pitchFamily="34" charset="0"/>
                <a:cs typeface="Times New Roman" pitchFamily="18" charset="0"/>
              </a:rPr>
              <a:t> May result in death.</a:t>
            </a:r>
          </a:p>
          <a:p>
            <a:endParaRPr lang="en-US" sz="900" dirty="0"/>
          </a:p>
          <a:p>
            <a:r>
              <a:rPr lang="en-US" sz="1000" dirty="0">
                <a:latin typeface="Arial Narrow" pitchFamily="34" charset="0"/>
                <a:cs typeface="Times New Roman" pitchFamily="18" charset="0"/>
              </a:rPr>
              <a:t>II </a:t>
            </a:r>
            <a:r>
              <a:rPr lang="en-US" sz="1000" dirty="0">
                <a:latin typeface="Times New Roman" pitchFamily="18" charset="0"/>
                <a:cs typeface="Times New Roman" pitchFamily="18" charset="0"/>
              </a:rPr>
              <a:t>–</a:t>
            </a:r>
            <a:r>
              <a:rPr lang="en-US" sz="1000" dirty="0">
                <a:latin typeface="Arial Narrow" pitchFamily="34" charset="0"/>
                <a:cs typeface="Times New Roman" pitchFamily="18" charset="0"/>
              </a:rPr>
              <a:t> May cause severe injury, major property damage, significant financial loss, and/or result in negative publicity for the organization and/or institution.</a:t>
            </a:r>
            <a:endParaRPr lang="en-US" sz="900" dirty="0"/>
          </a:p>
          <a:p>
            <a:endParaRPr lang="en-US" sz="1000" dirty="0">
              <a:latin typeface="Arial Narrow" pitchFamily="34" charset="0"/>
              <a:cs typeface="Times New Roman" pitchFamily="18" charset="0"/>
            </a:endParaRPr>
          </a:p>
          <a:p>
            <a:r>
              <a:rPr lang="en-US" sz="1000" dirty="0">
                <a:latin typeface="Arial Narrow" pitchFamily="34" charset="0"/>
                <a:cs typeface="Times New Roman" pitchFamily="18" charset="0"/>
              </a:rPr>
              <a:t>III </a:t>
            </a:r>
            <a:r>
              <a:rPr lang="en-US" sz="1000" dirty="0">
                <a:latin typeface="Times New Roman" pitchFamily="18" charset="0"/>
                <a:cs typeface="Times New Roman" pitchFamily="18" charset="0"/>
              </a:rPr>
              <a:t>–</a:t>
            </a:r>
            <a:r>
              <a:rPr lang="en-US" sz="1000" dirty="0">
                <a:latin typeface="Arial Narrow" pitchFamily="34" charset="0"/>
                <a:cs typeface="Times New Roman" pitchFamily="18" charset="0"/>
              </a:rPr>
              <a:t> May cause minor injury, illness, property damage, financial loss, and/or could result in negative publicity for the organization and/or institution.</a:t>
            </a:r>
            <a:endParaRPr lang="en-US" sz="900" dirty="0"/>
          </a:p>
          <a:p>
            <a:endParaRPr lang="en-US" sz="1000" dirty="0">
              <a:latin typeface="Arial Narrow" pitchFamily="34" charset="0"/>
              <a:cs typeface="Times New Roman" pitchFamily="18" charset="0"/>
            </a:endParaRPr>
          </a:p>
          <a:p>
            <a:r>
              <a:rPr lang="en-US" sz="1000" dirty="0">
                <a:latin typeface="Arial Narrow" pitchFamily="34" charset="0"/>
                <a:cs typeface="Times New Roman" pitchFamily="18" charset="0"/>
              </a:rPr>
              <a:t>IV </a:t>
            </a:r>
            <a:r>
              <a:rPr lang="en-US" sz="1000" dirty="0">
                <a:latin typeface="Times New Roman" pitchFamily="18" charset="0"/>
                <a:cs typeface="Times New Roman" pitchFamily="18" charset="0"/>
              </a:rPr>
              <a:t>–</a:t>
            </a:r>
            <a:r>
              <a:rPr lang="en-US" sz="1000" dirty="0">
                <a:latin typeface="Arial Narrow" pitchFamily="34" charset="0"/>
                <a:cs typeface="Times New Roman" pitchFamily="18" charset="0"/>
              </a:rPr>
              <a:t> Hazard presents a minimal threat to safety, health, and well-being of participants.</a:t>
            </a:r>
            <a:endParaRPr lang="en-US" sz="900" dirty="0"/>
          </a:p>
          <a:p>
            <a:endParaRPr lang="en-US" dirty="0"/>
          </a:p>
        </p:txBody>
      </p:sp>
      <p:sp>
        <p:nvSpPr>
          <p:cNvPr id="28716" name="Text Box 4"/>
          <p:cNvSpPr txBox="1">
            <a:spLocks noChangeArrowheads="1"/>
          </p:cNvSpPr>
          <p:nvPr/>
        </p:nvSpPr>
        <p:spPr bwMode="auto">
          <a:xfrm>
            <a:off x="6248400" y="3962400"/>
            <a:ext cx="2647950" cy="1752600"/>
          </a:xfrm>
          <a:prstGeom prst="rect">
            <a:avLst/>
          </a:prstGeom>
          <a:solidFill>
            <a:srgbClr val="FFFFFF"/>
          </a:solidFill>
          <a:ln w="9525">
            <a:solidFill>
              <a:srgbClr val="000000"/>
            </a:solidFill>
            <a:miter lim="800000"/>
            <a:headEnd/>
            <a:tailEnd/>
          </a:ln>
        </p:spPr>
        <p:txBody>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ctr" eaLnBrk="1" hangingPunct="1"/>
            <a:r>
              <a:rPr lang="en-US" sz="1000" b="1" dirty="0">
                <a:latin typeface="Arial Narrow" pitchFamily="34" charset="0"/>
                <a:cs typeface="Times New Roman" pitchFamily="18" charset="0"/>
              </a:rPr>
              <a:t>PROBABILITY</a:t>
            </a:r>
            <a:endParaRPr lang="en-US" sz="900" dirty="0"/>
          </a:p>
          <a:p>
            <a:r>
              <a:rPr lang="en-US" sz="1100" dirty="0">
                <a:latin typeface="Arial Narrow" pitchFamily="34" charset="0"/>
                <a:cs typeface="Times New Roman" pitchFamily="18" charset="0"/>
              </a:rPr>
              <a:t>A </a:t>
            </a:r>
            <a:r>
              <a:rPr lang="en-US" sz="1100" dirty="0">
                <a:latin typeface="Times New Roman" pitchFamily="18" charset="0"/>
                <a:cs typeface="Times New Roman" pitchFamily="18" charset="0"/>
              </a:rPr>
              <a:t>–</a:t>
            </a:r>
            <a:r>
              <a:rPr lang="en-US" sz="1100" dirty="0">
                <a:latin typeface="Arial Narrow" pitchFamily="34" charset="0"/>
                <a:cs typeface="Times New Roman" pitchFamily="18" charset="0"/>
              </a:rPr>
              <a:t> Likely to occur immediately or in a short period of time, expected to occur frequently.</a:t>
            </a:r>
          </a:p>
          <a:p>
            <a:endParaRPr lang="en-US" sz="900" dirty="0"/>
          </a:p>
          <a:p>
            <a:r>
              <a:rPr lang="en-US" sz="1100" dirty="0">
                <a:latin typeface="Arial Narrow" pitchFamily="34" charset="0"/>
                <a:cs typeface="Times New Roman" pitchFamily="18" charset="0"/>
              </a:rPr>
              <a:t>B </a:t>
            </a:r>
            <a:r>
              <a:rPr lang="en-US" sz="1100" dirty="0">
                <a:latin typeface="Times New Roman" pitchFamily="18" charset="0"/>
                <a:cs typeface="Times New Roman" pitchFamily="18" charset="0"/>
              </a:rPr>
              <a:t>–</a:t>
            </a:r>
            <a:r>
              <a:rPr lang="en-US" sz="1100" dirty="0">
                <a:latin typeface="Arial Narrow" pitchFamily="34" charset="0"/>
                <a:cs typeface="Times New Roman" pitchFamily="18" charset="0"/>
              </a:rPr>
              <a:t> Probably will come in time</a:t>
            </a:r>
            <a:endParaRPr lang="en-US" sz="900" dirty="0"/>
          </a:p>
          <a:p>
            <a:endParaRPr lang="en-US" sz="1100" dirty="0">
              <a:latin typeface="Arial Narrow" pitchFamily="34" charset="0"/>
              <a:cs typeface="Times New Roman" pitchFamily="18" charset="0"/>
            </a:endParaRPr>
          </a:p>
          <a:p>
            <a:r>
              <a:rPr lang="en-US" sz="1100" dirty="0">
                <a:latin typeface="Arial Narrow" pitchFamily="34" charset="0"/>
                <a:cs typeface="Times New Roman" pitchFamily="18" charset="0"/>
              </a:rPr>
              <a:t>C </a:t>
            </a:r>
            <a:r>
              <a:rPr lang="en-US" sz="1100" dirty="0">
                <a:latin typeface="Times New Roman" pitchFamily="18" charset="0"/>
                <a:cs typeface="Times New Roman" pitchFamily="18" charset="0"/>
              </a:rPr>
              <a:t>–</a:t>
            </a:r>
            <a:r>
              <a:rPr lang="en-US" sz="1100" dirty="0">
                <a:latin typeface="Arial Narrow" pitchFamily="34" charset="0"/>
                <a:cs typeface="Times New Roman" pitchFamily="18" charset="0"/>
              </a:rPr>
              <a:t> May occur in time.</a:t>
            </a:r>
            <a:endParaRPr lang="en-US" sz="900" dirty="0"/>
          </a:p>
          <a:p>
            <a:endParaRPr lang="en-US" sz="1100" dirty="0">
              <a:latin typeface="Arial Narrow" pitchFamily="34" charset="0"/>
              <a:cs typeface="Times New Roman" pitchFamily="18" charset="0"/>
            </a:endParaRPr>
          </a:p>
          <a:p>
            <a:r>
              <a:rPr lang="en-US" sz="1100" dirty="0">
                <a:latin typeface="Arial Narrow" pitchFamily="34" charset="0"/>
                <a:cs typeface="Times New Roman" pitchFamily="18" charset="0"/>
              </a:rPr>
              <a:t>D </a:t>
            </a:r>
            <a:r>
              <a:rPr lang="en-US" sz="1100" dirty="0">
                <a:latin typeface="Times New Roman" pitchFamily="18" charset="0"/>
                <a:cs typeface="Times New Roman" pitchFamily="18" charset="0"/>
              </a:rPr>
              <a:t>–</a:t>
            </a:r>
            <a:r>
              <a:rPr lang="en-US" sz="1100" dirty="0">
                <a:latin typeface="Arial Narrow" pitchFamily="34" charset="0"/>
                <a:cs typeface="Times New Roman" pitchFamily="18" charset="0"/>
              </a:rPr>
              <a:t> Unlikely to occur.</a:t>
            </a:r>
            <a:endParaRPr lang="en-US" sz="900" dirty="0"/>
          </a:p>
          <a:p>
            <a:endParaRPr lang="en-US" dirty="0"/>
          </a:p>
        </p:txBody>
      </p:sp>
      <p:sp>
        <p:nvSpPr>
          <p:cNvPr id="28717" name="Rectangle 6"/>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dirty="0"/>
          </a:p>
        </p:txBody>
      </p:sp>
      <p:sp>
        <p:nvSpPr>
          <p:cNvPr id="28718" name="TextBox 15"/>
          <p:cNvSpPr txBox="1">
            <a:spLocks noChangeArrowheads="1"/>
          </p:cNvSpPr>
          <p:nvPr/>
        </p:nvSpPr>
        <p:spPr bwMode="auto">
          <a:xfrm>
            <a:off x="0" y="5334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eaLnBrk="1" hangingPunct="1"/>
            <a:endParaRPr lang="en-US" sz="1200" b="1" dirty="0"/>
          </a:p>
          <a:p>
            <a:pPr eaLnBrk="1" hangingPunct="1"/>
            <a:r>
              <a:rPr lang="en-US" sz="1200" b="1" dirty="0"/>
              <a:t>NAME OF EVENT: 	</a:t>
            </a:r>
            <a:r>
              <a:rPr lang="en-US" sz="1200" b="1" i="1" dirty="0">
                <a:solidFill>
                  <a:srgbClr val="230DC3"/>
                </a:solidFill>
              </a:rPr>
              <a:t>TAMUK Outdoors</a:t>
            </a:r>
            <a:endParaRPr lang="en-US" sz="1200" b="1" dirty="0">
              <a:solidFill>
                <a:srgbClr val="230DC3"/>
              </a:solidFill>
            </a:endParaRPr>
          </a:p>
        </p:txBody>
      </p:sp>
      <p:sp>
        <p:nvSpPr>
          <p:cNvPr id="28719" name="Rectangle 12"/>
          <p:cNvSpPr>
            <a:spLocks noChangeArrowheads="1"/>
          </p:cNvSpPr>
          <p:nvPr/>
        </p:nvSpPr>
        <p:spPr bwMode="auto">
          <a:xfrm>
            <a:off x="0" y="3381345"/>
            <a:ext cx="908133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000" dirty="0">
                <a:latin typeface="Arial Narrow" pitchFamily="34" charset="0"/>
                <a:cs typeface="Times New Roman" pitchFamily="18" charset="0"/>
              </a:rPr>
              <a:t>* Possible risks include:  medical emergencies, food poisoning/allergic reactions, damage to University reputation, damage to University property and/or facilities, accidents, injury, and/or death.</a:t>
            </a:r>
            <a:endParaRPr lang="en-US" sz="900" dirty="0"/>
          </a:p>
          <a:p>
            <a:pPr eaLnBrk="0" hangingPunct="0"/>
            <a:r>
              <a:rPr lang="en-US" sz="1000" dirty="0">
                <a:latin typeface="Arial Narrow" pitchFamily="34" charset="0"/>
                <a:cs typeface="Times New Roman" pitchFamily="18" charset="0"/>
              </a:rPr>
              <a:t>**Methods to manage risks may include:  purchasing special event liability insurance, arranging for security through TAMUK UPD, traveling with an advisor, rotating drivers, etc.</a:t>
            </a:r>
            <a:endParaRPr lang="en-US" dirty="0"/>
          </a:p>
        </p:txBody>
      </p:sp>
      <p:sp>
        <p:nvSpPr>
          <p:cNvPr id="28720" name="Rectangle 13"/>
          <p:cNvSpPr>
            <a:spLocks noChangeArrowheads="1"/>
          </p:cNvSpPr>
          <p:nvPr/>
        </p:nvSpPr>
        <p:spPr bwMode="auto">
          <a:xfrm>
            <a:off x="0" y="6096000"/>
            <a:ext cx="914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900" dirty="0">
                <a:latin typeface="Arial Narrow" pitchFamily="34" charset="0"/>
                <a:cs typeface="Times New Roman" pitchFamily="18" charset="0"/>
              </a:rPr>
              <a:t>If any special activity score is within the red or yellow the Office of Student Activities must review.  The Risk Management &amp; Insurance Matrix must be filed when an Activity Proposal is require.</a:t>
            </a:r>
            <a:endParaRPr lang="en-US" sz="900" dirty="0"/>
          </a:p>
          <a:p>
            <a:pPr eaLnBrk="0" hangingPunct="0"/>
            <a:r>
              <a:rPr lang="en-US" sz="900" dirty="0">
                <a:latin typeface="Arial Narrow" pitchFamily="34" charset="0"/>
                <a:cs typeface="Times New Roman" pitchFamily="18" charset="0"/>
              </a:rPr>
              <a:t>The form has been provided as an educational tool to help student leaders to develop a process for identifying and discussing potential risk issues.  It is intended for use as part of a larger event planning process, and should only serve as a starting point for your discussion on risk management.  It is not designed to take the place of a careful review of applicable rules, policies, and laws, or discussion with your advisor.  Completion of this form does not imply approval or authorization of your event by Texas A&amp;M University- Kingsville.  For more information on event planning, contact Student Activities in the Memorial Student Union Building.</a:t>
            </a:r>
            <a:endParaRPr lang="en-US" sz="900" dirty="0"/>
          </a:p>
        </p:txBody>
      </p:sp>
      <p:graphicFrame>
        <p:nvGraphicFramePr>
          <p:cNvPr id="61510" name="Group 70"/>
          <p:cNvGraphicFramePr>
            <a:graphicFrameLocks noGrp="1"/>
          </p:cNvGraphicFramePr>
          <p:nvPr>
            <p:extLst>
              <p:ext uri="{D42A27DB-BD31-4B8C-83A1-F6EECF244321}">
                <p14:modId xmlns:p14="http://schemas.microsoft.com/office/powerpoint/2010/main" val="1628907761"/>
              </p:ext>
            </p:extLst>
          </p:nvPr>
        </p:nvGraphicFramePr>
        <p:xfrm>
          <a:off x="152400" y="990600"/>
          <a:ext cx="8839200" cy="2392587"/>
        </p:xfrm>
        <a:graphic>
          <a:graphicData uri="http://schemas.openxmlformats.org/drawingml/2006/table">
            <a:tbl>
              <a:tblPr/>
              <a:tblGrid>
                <a:gridCol w="1708150">
                  <a:extLst>
                    <a:ext uri="{9D8B030D-6E8A-4147-A177-3AD203B41FA5}">
                      <a16:colId xmlns:a16="http://schemas.microsoft.com/office/drawing/2014/main" val="20000"/>
                    </a:ext>
                  </a:extLst>
                </a:gridCol>
                <a:gridCol w="1782763">
                  <a:extLst>
                    <a:ext uri="{9D8B030D-6E8A-4147-A177-3AD203B41FA5}">
                      <a16:colId xmlns:a16="http://schemas.microsoft.com/office/drawing/2014/main" val="20001"/>
                    </a:ext>
                  </a:extLst>
                </a:gridCol>
                <a:gridCol w="1154112">
                  <a:extLst>
                    <a:ext uri="{9D8B030D-6E8A-4147-A177-3AD203B41FA5}">
                      <a16:colId xmlns:a16="http://schemas.microsoft.com/office/drawing/2014/main" val="20002"/>
                    </a:ext>
                  </a:extLst>
                </a:gridCol>
                <a:gridCol w="1047750">
                  <a:extLst>
                    <a:ext uri="{9D8B030D-6E8A-4147-A177-3AD203B41FA5}">
                      <a16:colId xmlns:a16="http://schemas.microsoft.com/office/drawing/2014/main" val="20003"/>
                    </a:ext>
                  </a:extLst>
                </a:gridCol>
                <a:gridCol w="3146425">
                  <a:extLst>
                    <a:ext uri="{9D8B030D-6E8A-4147-A177-3AD203B41FA5}">
                      <a16:colId xmlns:a16="http://schemas.microsoft.com/office/drawing/2014/main" val="20004"/>
                    </a:ext>
                  </a:extLst>
                </a:gridCol>
              </a:tblGrid>
              <a:tr h="3809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pitchFamily="42" charset="0"/>
                        </a:rPr>
                        <a:t>LIST SPECIAL ACTIVITIES</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pitchFamily="42" charset="0"/>
                        </a:rPr>
                        <a:t>ASSOCIATED RISKS*</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pitchFamily="42" charset="0"/>
                        </a:rPr>
                        <a:t>SERIOUSNESS</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pitchFamily="42" charset="0"/>
                        </a:rPr>
                        <a:t>PROBABILITY</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Arial" pitchFamily="42" charset="0"/>
                        </a:rPr>
                        <a:t>METHOD TO MANAGE RISKS**</a:t>
                      </a:r>
                      <a:endParaRPr kumimoji="0" lang="en-US" sz="1100" b="0" i="0" u="none" strike="noStrike" cap="none" normalizeH="0" baseline="0" dirty="0">
                        <a:ln>
                          <a:noFill/>
                        </a:ln>
                        <a:solidFill>
                          <a:schemeClr val="tx1"/>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11456">
                <a:tc>
                  <a:txBody>
                    <a:bodyPr/>
                    <a:lstStyle/>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rPr>
                        <a:t>BB Gun Shooting</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230DC3"/>
                        </a:solidFill>
                        <a:effectLst/>
                        <a:latin typeface="Arial" pitchFamily="42"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rPr>
                        <a:t>Climbing Wall</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230DC3"/>
                        </a:solidFill>
                        <a:effectLst/>
                        <a:latin typeface="Arial" pitchFamily="42"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rPr>
                        <a:t>Archery</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230DC3"/>
                        </a:solidFill>
                        <a:effectLst/>
                        <a:latin typeface="Arial" pitchFamily="42"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rPr>
                        <a:t>ATV’s</a:t>
                      </a:r>
                    </a:p>
                    <a:p>
                      <a:pPr marL="228600" marR="0" lvl="0" indent="-228600" algn="l" defTabSz="914400" rtl="0" eaLnBrk="1" fontAlgn="base" latinLnBrk="0" hangingPunct="1">
                        <a:lnSpc>
                          <a:spcPct val="100000"/>
                        </a:lnSpc>
                        <a:spcBef>
                          <a:spcPct val="0"/>
                        </a:spcBef>
                        <a:spcAft>
                          <a:spcPct val="0"/>
                        </a:spcAft>
                        <a:buClrTx/>
                        <a:buSzTx/>
                        <a:buFont typeface="+mj-lt" charset="0"/>
                        <a:buNone/>
                        <a:tabLst/>
                      </a:pPr>
                      <a:endParaRPr kumimoji="0" lang="en-US" sz="1200" b="1" i="0" u="none" strike="noStrike" cap="none" normalizeH="0" baseline="0" dirty="0">
                        <a:ln>
                          <a:noFill/>
                        </a:ln>
                        <a:solidFill>
                          <a:srgbClr val="230DC3"/>
                        </a:solidFill>
                        <a:effectLst/>
                        <a:latin typeface="Arial"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rPr>
                        <a:t>Accident/Injury</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rPr>
                        <a:t>Accident/Injury</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rPr>
                        <a:t>Accident/Injury</a:t>
                      </a: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endParaRPr>
                    </a:p>
                    <a:p>
                      <a:pPr marL="228600" marR="0" lvl="0" indent="-228600" algn="l" defTabSz="914400" rtl="0" eaLnBrk="1" fontAlgn="base" latinLnBrk="0" hangingPunct="1">
                        <a:lnSpc>
                          <a:spcPct val="100000"/>
                        </a:lnSpc>
                        <a:spcBef>
                          <a:spcPct val="0"/>
                        </a:spcBef>
                        <a:spcAft>
                          <a:spcPct val="0"/>
                        </a:spcAft>
                        <a:buClrTx/>
                        <a:buSzTx/>
                        <a:buFontTx/>
                        <a:buAutoNum type="arabicPeriod"/>
                        <a:tabLst/>
                      </a:pPr>
                      <a:r>
                        <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rPr>
                        <a:t>Accident/Injury</a:t>
                      </a: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1.</a:t>
                      </a:r>
                      <a:r>
                        <a:rPr kumimoji="0" lang="en-US" sz="1200" b="1" i="0" u="none" strike="noStrike" cap="none" normalizeH="0" baseline="0" dirty="0">
                          <a:ln>
                            <a:noFill/>
                          </a:ln>
                          <a:solidFill>
                            <a:srgbClr val="230DC3"/>
                          </a:solidFill>
                          <a:effectLst/>
                          <a:latin typeface="Arial" pitchFamily="42" charset="0"/>
                          <a:ea typeface="Times New Roman" pitchFamily="42" charset="0"/>
                          <a:cs typeface="Times New Roman" pitchFamily="42" charset="0"/>
                        </a:rPr>
                        <a:t> II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pitchFamily="42"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2. </a:t>
                      </a:r>
                      <a:r>
                        <a:rPr kumimoji="0" lang="en-US" sz="1200" b="1" i="0" u="none" strike="noStrike" cap="none" normalizeH="0" baseline="0" dirty="0">
                          <a:ln>
                            <a:noFill/>
                          </a:ln>
                          <a:solidFill>
                            <a:srgbClr val="230DC3"/>
                          </a:solidFill>
                          <a:effectLst/>
                          <a:latin typeface="Arial" pitchFamily="42" charset="0"/>
                        </a:rPr>
                        <a:t>II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pitchFamily="42"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3.</a:t>
                      </a:r>
                      <a:r>
                        <a:rPr kumimoji="0" lang="en-US" sz="1200" b="1" i="0" u="none" strike="noStrike" cap="none" normalizeH="0" baseline="0" dirty="0">
                          <a:ln>
                            <a:noFill/>
                          </a:ln>
                          <a:solidFill>
                            <a:srgbClr val="230DC3"/>
                          </a:solidFill>
                          <a:effectLst/>
                          <a:latin typeface="Arial" pitchFamily="42" charset="0"/>
                        </a:rPr>
                        <a:t> II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pitchFamily="42"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4. </a:t>
                      </a:r>
                      <a:r>
                        <a:rPr kumimoji="0" lang="en-US" sz="1200" b="1" i="0" u="none" strike="noStrike" cap="none" normalizeH="0" baseline="0" dirty="0">
                          <a:ln>
                            <a:noFill/>
                          </a:ln>
                          <a:solidFill>
                            <a:srgbClr val="230DC3"/>
                          </a:solidFill>
                          <a:effectLst/>
                          <a:latin typeface="Arial" pitchFamily="42" charset="0"/>
                        </a:rPr>
                        <a:t>II</a:t>
                      </a:r>
                      <a:endParaRPr kumimoji="0" lang="en-US" sz="1200" b="1" i="0" u="none" strike="noStrike" cap="none" normalizeH="0" baseline="0" dirty="0">
                        <a:ln>
                          <a:noFill/>
                        </a:ln>
                        <a:solidFill>
                          <a:srgbClr val="230DC3"/>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1. </a:t>
                      </a:r>
                      <a:r>
                        <a:rPr kumimoji="0" lang="en-US" sz="1200" b="1" i="0" u="none" strike="noStrike" cap="none" normalizeH="0" baseline="0" dirty="0">
                          <a:ln>
                            <a:noFill/>
                          </a:ln>
                          <a:solidFill>
                            <a:srgbClr val="230DC3"/>
                          </a:solidFill>
                          <a:effectLst/>
                          <a:latin typeface="Arial" pitchFamily="42" charset="0"/>
                        </a:rPr>
                        <a:t>B</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pitchFamily="42"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2</a:t>
                      </a:r>
                      <a:r>
                        <a:rPr kumimoji="0" lang="en-US" sz="1200" b="1" i="0" u="none" strike="noStrike" cap="none" normalizeH="0" baseline="0" dirty="0">
                          <a:ln>
                            <a:noFill/>
                          </a:ln>
                          <a:solidFill>
                            <a:schemeClr val="tx1"/>
                          </a:solidFill>
                          <a:effectLst/>
                          <a:latin typeface="Arial" pitchFamily="42" charset="0"/>
                        </a:rPr>
                        <a:t>. </a:t>
                      </a:r>
                      <a:r>
                        <a:rPr kumimoji="0" lang="en-US" sz="1200" b="1" i="0" u="none" strike="noStrike" cap="none" normalizeH="0" baseline="0" dirty="0">
                          <a:ln>
                            <a:noFill/>
                          </a:ln>
                          <a:solidFill>
                            <a:srgbClr val="230DC3"/>
                          </a:solidFill>
                          <a:effectLst/>
                          <a:latin typeface="Arial" pitchFamily="42" charset="0"/>
                        </a:rPr>
                        <a:t>B</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rgbClr val="230DC3"/>
                        </a:solidFill>
                        <a:effectLst/>
                        <a:latin typeface="Arial" pitchFamily="42"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3. </a:t>
                      </a:r>
                      <a:r>
                        <a:rPr kumimoji="0" lang="en-US" sz="1200" b="1" i="0" u="none" strike="noStrike" cap="none" normalizeH="0" baseline="0" dirty="0">
                          <a:ln>
                            <a:noFill/>
                          </a:ln>
                          <a:solidFill>
                            <a:srgbClr val="230DC3"/>
                          </a:solidFill>
                          <a:effectLst/>
                          <a:latin typeface="Arial" pitchFamily="42" charset="0"/>
                        </a:rPr>
                        <a:t>B</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pitchFamily="42"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4. </a:t>
                      </a:r>
                      <a:r>
                        <a:rPr kumimoji="0" lang="en-US" sz="1200" b="1" i="0" u="none" strike="noStrike" cap="none" normalizeH="0" baseline="0" dirty="0">
                          <a:ln>
                            <a:noFill/>
                          </a:ln>
                          <a:solidFill>
                            <a:srgbClr val="230DC3"/>
                          </a:solidFill>
                          <a:effectLst/>
                          <a:latin typeface="Arial" pitchFamily="42" charset="0"/>
                        </a:rPr>
                        <a:t>B</a:t>
                      </a:r>
                      <a:endParaRPr kumimoji="0" lang="en-US" sz="1200" b="1" i="0" u="none" strike="noStrike" cap="none" normalizeH="0" baseline="0" dirty="0">
                        <a:ln>
                          <a:noFill/>
                        </a:ln>
                        <a:solidFill>
                          <a:srgbClr val="230DC3"/>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28600" marR="0" lvl="0" indent="-2286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230DC3"/>
                          </a:solidFill>
                          <a:effectLst/>
                          <a:latin typeface="Arial" pitchFamily="42" charset="0"/>
                        </a:rPr>
                        <a:t>1. </a:t>
                      </a:r>
                      <a:r>
                        <a:rPr kumimoji="0" lang="en-US" sz="1200" b="1" i="0" u="none" strike="noStrike" cap="none" normalizeH="0" baseline="0" dirty="0">
                          <a:ln>
                            <a:noFill/>
                          </a:ln>
                          <a:solidFill>
                            <a:srgbClr val="230DC3"/>
                          </a:solidFill>
                          <a:effectLst/>
                          <a:latin typeface="Arial" pitchFamily="42" charset="0"/>
                        </a:rPr>
                        <a:t>Proper one on one Instruction/Supervision</a:t>
                      </a:r>
                    </a:p>
                    <a:p>
                      <a:pPr marL="228600" marR="0" lvl="0" indent="-2286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2. </a:t>
                      </a:r>
                      <a:r>
                        <a:rPr kumimoji="0" lang="en-US" sz="1200" b="1" i="0" u="none" strike="noStrike" cap="none" normalizeH="0" baseline="0" dirty="0">
                          <a:ln>
                            <a:noFill/>
                          </a:ln>
                          <a:solidFill>
                            <a:srgbClr val="230DC3"/>
                          </a:solidFill>
                          <a:effectLst/>
                          <a:latin typeface="Arial" pitchFamily="42" charset="0"/>
                        </a:rPr>
                        <a:t>One on one Instruction/Participation</a:t>
                      </a:r>
                    </a:p>
                    <a:p>
                      <a:pPr marL="228600" marR="0" lvl="0" indent="-2286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230DC3"/>
                          </a:solidFill>
                          <a:effectLst/>
                          <a:latin typeface="Arial" pitchFamily="42" charset="0"/>
                        </a:rPr>
                        <a:t>    Vendor certified supervision</a:t>
                      </a:r>
                    </a:p>
                    <a:p>
                      <a:pPr marL="228600" marR="0" lvl="0" indent="-2286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Arial" pitchFamily="42" charset="0"/>
                        </a:rPr>
                        <a:t>3</a:t>
                      </a:r>
                      <a:r>
                        <a:rPr kumimoji="0" lang="en-US" sz="1200" b="1" i="0" u="none" strike="noStrike" cap="none" normalizeH="0" baseline="0" dirty="0">
                          <a:ln>
                            <a:noFill/>
                          </a:ln>
                          <a:solidFill>
                            <a:srgbClr val="230DC3"/>
                          </a:solidFill>
                          <a:effectLst/>
                          <a:latin typeface="Arial" pitchFamily="42" charset="0"/>
                        </a:rPr>
                        <a:t>. One on One Instruction/Supervision </a:t>
                      </a:r>
                    </a:p>
                    <a:p>
                      <a:pPr marL="228600" marR="0" lvl="0" indent="-22860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pitchFamily="42" charset="0"/>
                      </a:endParaRPr>
                    </a:p>
                    <a:p>
                      <a:pPr marL="228600" marR="0" lvl="0" indent="-2286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pitchFamily="42" charset="0"/>
                        </a:rPr>
                        <a:t>4. </a:t>
                      </a:r>
                      <a:r>
                        <a:rPr kumimoji="0" lang="en-US" sz="1200" b="1" i="0" u="none" strike="noStrike" cap="none" normalizeH="0" baseline="0" dirty="0">
                          <a:ln>
                            <a:noFill/>
                          </a:ln>
                          <a:solidFill>
                            <a:srgbClr val="230DC3"/>
                          </a:solidFill>
                          <a:effectLst/>
                          <a:latin typeface="Arial" pitchFamily="42" charset="0"/>
                        </a:rPr>
                        <a:t>Restricting use to Advisor/Organization  not participants. Provide orientation for use limitations and routes. Use vendor ATV’s instead of personal units. </a:t>
                      </a:r>
                      <a:endParaRPr kumimoji="0" lang="en-US" sz="1200" b="1" i="0" u="none" strike="noStrike" cap="none" normalizeH="0" baseline="0" dirty="0">
                        <a:ln>
                          <a:noFill/>
                        </a:ln>
                        <a:solidFill>
                          <a:srgbClr val="230DC3"/>
                        </a:solidFill>
                        <a:effectLst/>
                        <a:latin typeface="Times New Roman" pitchFamily="42" charset="0"/>
                        <a:ea typeface="Times New Roman" pitchFamily="42" charset="0"/>
                        <a:cs typeface="Times New Roman" pitchFamily="42" charset="0"/>
                      </a:endParaRPr>
                    </a:p>
                  </a:txBody>
                  <a:tcPr marL="48126" marR="48126"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 name="Slide Number Placeholder 1"/>
          <p:cNvSpPr>
            <a:spLocks noGrp="1"/>
          </p:cNvSpPr>
          <p:nvPr>
            <p:ph type="sldNum" sz="quarter" idx="12"/>
          </p:nvPr>
        </p:nvSpPr>
        <p:spPr/>
        <p:txBody>
          <a:bodyPr/>
          <a:lstStyle/>
          <a:p>
            <a:pPr>
              <a:defRPr/>
            </a:pPr>
            <a:fld id="{427C99ED-9C37-475B-BA08-07CB5E144C05}"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title"/>
          </p:nvPr>
        </p:nvSpPr>
        <p:spPr>
          <a:xfrm>
            <a:off x="990600" y="152400"/>
            <a:ext cx="7696200" cy="685800"/>
          </a:xfrm>
        </p:spPr>
        <p:txBody>
          <a:bodyPr/>
          <a:lstStyle/>
          <a:p>
            <a:pPr eaLnBrk="1" fontAlgn="auto" hangingPunct="1">
              <a:spcAft>
                <a:spcPts val="0"/>
              </a:spcAft>
              <a:defRPr/>
            </a:pPr>
            <a:r>
              <a:rPr lang="en-US" sz="3600" b="1" dirty="0"/>
              <a:t>Student Travel</a:t>
            </a:r>
          </a:p>
        </p:txBody>
      </p:sp>
      <p:sp>
        <p:nvSpPr>
          <p:cNvPr id="103426" name="Rectangle 3"/>
          <p:cNvSpPr>
            <a:spLocks noGrp="1" noChangeArrowheads="1"/>
          </p:cNvSpPr>
          <p:nvPr>
            <p:ph idx="1"/>
          </p:nvPr>
        </p:nvSpPr>
        <p:spPr>
          <a:xfrm>
            <a:off x="533400" y="914400"/>
            <a:ext cx="8458200" cy="5410200"/>
          </a:xfrm>
        </p:spPr>
        <p:txBody>
          <a:bodyPr>
            <a:normAutofit fontScale="70000" lnSpcReduction="20000"/>
          </a:bodyPr>
          <a:lstStyle/>
          <a:p>
            <a:pPr marL="365760" indent="-283464" algn="ctr" eaLnBrk="1" fontAlgn="auto" hangingPunct="1">
              <a:spcAft>
                <a:spcPts val="0"/>
              </a:spcAft>
              <a:buFontTx/>
              <a:buNone/>
              <a:defRPr/>
            </a:pPr>
            <a:r>
              <a:rPr lang="en-US" b="1" dirty="0"/>
              <a:t>General Requirements</a:t>
            </a:r>
          </a:p>
          <a:p>
            <a:pPr marL="82296" indent="0">
              <a:buNone/>
              <a:defRPr/>
            </a:pPr>
            <a:r>
              <a:rPr lang="en-US" dirty="0"/>
              <a:t>Travel provisions are in place for students traveling more than 25 miles for university-related activities, events, or organizations. This includes university vehicles and activities funded by the University. Departments may have additional travel guidelines.</a:t>
            </a:r>
          </a:p>
          <a:p>
            <a:pPr marL="82296" indent="0">
              <a:buNone/>
              <a:defRPr/>
            </a:pPr>
            <a:endParaRPr lang="en-US" sz="1100" dirty="0"/>
          </a:p>
          <a:p>
            <a:pPr marL="365760" indent="-283464" eaLnBrk="1" fontAlgn="auto" hangingPunct="1">
              <a:spcAft>
                <a:spcPts val="0"/>
              </a:spcAft>
              <a:buFont typeface="Wingdings 2"/>
              <a:buChar char=""/>
              <a:defRPr/>
            </a:pPr>
            <a:r>
              <a:rPr lang="en-US" dirty="0"/>
              <a:t>Must submit completed travel forms to Dean of Students Office 4 business days in advance of travel (MSUB, Room 306)</a:t>
            </a:r>
          </a:p>
          <a:p>
            <a:pPr marL="365760" indent="-283464" eaLnBrk="1" fontAlgn="auto" hangingPunct="1">
              <a:spcAft>
                <a:spcPts val="0"/>
              </a:spcAft>
              <a:buFont typeface="Wingdings 2"/>
              <a:buChar char=""/>
              <a:defRPr/>
            </a:pPr>
            <a:endParaRPr lang="en-US" sz="1100" dirty="0"/>
          </a:p>
          <a:p>
            <a:pPr marL="365760" indent="-283464" eaLnBrk="1" fontAlgn="auto" hangingPunct="1">
              <a:spcAft>
                <a:spcPts val="0"/>
              </a:spcAft>
              <a:buFont typeface="Wingdings 2"/>
              <a:buChar char=""/>
              <a:defRPr/>
            </a:pPr>
            <a:r>
              <a:rPr lang="en-US" dirty="0"/>
              <a:t>Prefer rental vehicles be used if possible</a:t>
            </a:r>
          </a:p>
          <a:p>
            <a:pPr marL="365760" indent="-283464" eaLnBrk="1" fontAlgn="auto" hangingPunct="1">
              <a:spcAft>
                <a:spcPts val="0"/>
              </a:spcAft>
              <a:buFont typeface="Wingdings 2"/>
              <a:buChar char=""/>
              <a:defRPr/>
            </a:pPr>
            <a:endParaRPr lang="en-US" sz="1100" dirty="0"/>
          </a:p>
          <a:p>
            <a:pPr marL="365760" indent="-283464" eaLnBrk="1" fontAlgn="auto" hangingPunct="1">
              <a:spcAft>
                <a:spcPts val="0"/>
              </a:spcAft>
              <a:buFont typeface="Wingdings 2"/>
              <a:buChar char=""/>
              <a:defRPr/>
            </a:pPr>
            <a:r>
              <a:rPr lang="en-US" dirty="0"/>
              <a:t>Driver must have a verified good driver record in the past 24 months and screening must occur annually</a:t>
            </a:r>
          </a:p>
          <a:p>
            <a:pPr marL="365760" indent="-283464" eaLnBrk="1" fontAlgn="auto" hangingPunct="1">
              <a:spcAft>
                <a:spcPts val="0"/>
              </a:spcAft>
              <a:buFont typeface="Wingdings 2"/>
              <a:buChar char=""/>
              <a:defRPr/>
            </a:pPr>
            <a:endParaRPr lang="en-US" sz="1100" dirty="0"/>
          </a:p>
          <a:p>
            <a:pPr marL="365760" indent="-283464" eaLnBrk="1" fontAlgn="auto" hangingPunct="1">
              <a:spcAft>
                <a:spcPts val="0"/>
              </a:spcAft>
              <a:buFont typeface="Wingdings 2"/>
              <a:buChar char=""/>
              <a:defRPr/>
            </a:pPr>
            <a:r>
              <a:rPr lang="en-US" dirty="0"/>
              <a:t>Must have personal automobile insurance and registration as required by state law if personal vehicle to be used</a:t>
            </a:r>
          </a:p>
          <a:p>
            <a:pPr marL="365760" indent="-283464" eaLnBrk="1" fontAlgn="auto" hangingPunct="1">
              <a:spcAft>
                <a:spcPts val="0"/>
              </a:spcAft>
              <a:buFont typeface="Wingdings 2"/>
              <a:buChar char=""/>
              <a:defRPr/>
            </a:pPr>
            <a:endParaRPr lang="en-US" sz="1100" dirty="0"/>
          </a:p>
          <a:p>
            <a:pPr marL="365760" indent="-283464" eaLnBrk="1" fontAlgn="auto" hangingPunct="1">
              <a:spcAft>
                <a:spcPts val="0"/>
              </a:spcAft>
              <a:buFont typeface="Wingdings 2"/>
              <a:buChar char=""/>
              <a:defRPr/>
            </a:pPr>
            <a:r>
              <a:rPr lang="en-US" dirty="0"/>
              <a:t>Student travel procedures and forms can be found at: </a:t>
            </a:r>
            <a:r>
              <a:rPr lang="en-US" dirty="0">
                <a:hlinkClick r:id="rId3"/>
              </a:rPr>
              <a:t>http://www.tamuk.edu/dean/travelprocedures.html</a:t>
            </a:r>
            <a:endParaRPr lang="en-US" dirty="0"/>
          </a:p>
          <a:p>
            <a:pPr marL="82296" indent="0" eaLnBrk="1" fontAlgn="auto" hangingPunct="1">
              <a:spcAft>
                <a:spcPts val="0"/>
              </a:spcAft>
              <a:buNone/>
              <a:defRPr/>
            </a:pPr>
            <a:endParaRPr lang="en-US" dirty="0"/>
          </a:p>
          <a:p>
            <a:pPr marL="365760" indent="-283464" eaLnBrk="1" fontAlgn="auto" hangingPunct="1">
              <a:spcAft>
                <a:spcPts val="0"/>
              </a:spcAft>
              <a:buFont typeface="Wingdings 2"/>
              <a:buChar char=""/>
              <a:defRPr/>
            </a:pPr>
            <a:endParaRPr lang="en-US" dirty="0"/>
          </a:p>
        </p:txBody>
      </p:sp>
      <p:sp>
        <p:nvSpPr>
          <p:cNvPr id="2" name="Slide Number Placeholder 1"/>
          <p:cNvSpPr>
            <a:spLocks noGrp="1"/>
          </p:cNvSpPr>
          <p:nvPr>
            <p:ph type="sldNum" sz="quarter" idx="12"/>
          </p:nvPr>
        </p:nvSpPr>
        <p:spPr/>
        <p:txBody>
          <a:bodyPr/>
          <a:lstStyle/>
          <a:p>
            <a:pPr>
              <a:defRPr/>
            </a:pPr>
            <a:fld id="{3EEFA0A4-5A82-4ED3-9460-97914955E6CA}"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itle 1"/>
          <p:cNvSpPr>
            <a:spLocks noGrp="1"/>
          </p:cNvSpPr>
          <p:nvPr>
            <p:ph type="title"/>
          </p:nvPr>
        </p:nvSpPr>
        <p:spPr>
          <a:xfrm>
            <a:off x="990600" y="152400"/>
            <a:ext cx="6400800" cy="792163"/>
          </a:xfrm>
        </p:spPr>
        <p:txBody>
          <a:bodyPr/>
          <a:lstStyle/>
          <a:p>
            <a:pPr eaLnBrk="1" fontAlgn="auto" hangingPunct="1">
              <a:spcAft>
                <a:spcPts val="0"/>
              </a:spcAft>
              <a:defRPr/>
            </a:pPr>
            <a:r>
              <a:rPr lang="en-US" sz="4000" b="1" dirty="0"/>
              <a:t>Behavior at Parties</a:t>
            </a:r>
            <a:r>
              <a:rPr lang="en-US" sz="3600" b="1" dirty="0"/>
              <a:t> </a:t>
            </a:r>
          </a:p>
        </p:txBody>
      </p:sp>
      <p:sp>
        <p:nvSpPr>
          <p:cNvPr id="69635" name="Content Placeholder 2"/>
          <p:cNvSpPr>
            <a:spLocks noGrp="1"/>
          </p:cNvSpPr>
          <p:nvPr>
            <p:ph idx="1"/>
          </p:nvPr>
        </p:nvSpPr>
        <p:spPr>
          <a:xfrm>
            <a:off x="533400" y="1219200"/>
            <a:ext cx="8153400" cy="4876800"/>
          </a:xfrm>
        </p:spPr>
        <p:txBody>
          <a:bodyPr>
            <a:normAutofit fontScale="92500" lnSpcReduction="20000"/>
          </a:bodyPr>
          <a:lstStyle/>
          <a:p>
            <a:pPr marL="800100" indent="-457200"/>
            <a:r>
              <a:rPr lang="en-US" sz="2800" dirty="0"/>
              <a:t>Organizations can be held accountable when individual members' actions are directly connected to the organization's activities, especially if those actions violate local, state, federal laws, or university regulations. </a:t>
            </a:r>
          </a:p>
          <a:p>
            <a:pPr marL="800100" indent="-457200"/>
            <a:r>
              <a:rPr lang="en-US" sz="2800" dirty="0"/>
              <a:t>If other members witness such behavior and fail to intervene or discourage it, or if it's evident that such actions are common within the organization, the entire group may face consequences. </a:t>
            </a:r>
          </a:p>
          <a:p>
            <a:pPr marL="800100" indent="-457200"/>
            <a:r>
              <a:rPr lang="en-US" sz="2800" dirty="0"/>
              <a:t>It's important to remember that not only the organization but also individual members, officers, and even advisors can be held personally responsible for the actions of any individual member.</a:t>
            </a:r>
            <a:endParaRPr lang="en-US" sz="2400" dirty="0"/>
          </a:p>
        </p:txBody>
      </p:sp>
      <p:sp>
        <p:nvSpPr>
          <p:cNvPr id="2" name="Slide Number Placeholder 1"/>
          <p:cNvSpPr>
            <a:spLocks noGrp="1"/>
          </p:cNvSpPr>
          <p:nvPr>
            <p:ph type="sldNum" sz="quarter" idx="12"/>
          </p:nvPr>
        </p:nvSpPr>
        <p:spPr/>
        <p:txBody>
          <a:bodyPr/>
          <a:lstStyle/>
          <a:p>
            <a:pPr>
              <a:defRPr/>
            </a:pPr>
            <a:fld id="{3EEFA0A4-5A82-4ED3-9460-97914955E6CA}"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t>Equal Opportunity Protections</a:t>
            </a:r>
            <a:endParaRPr lang="en-US" b="1" dirty="0"/>
          </a:p>
        </p:txBody>
      </p:sp>
      <p:sp>
        <p:nvSpPr>
          <p:cNvPr id="3" name="Content Placeholder 2"/>
          <p:cNvSpPr>
            <a:spLocks noGrp="1"/>
          </p:cNvSpPr>
          <p:nvPr>
            <p:ph idx="1"/>
          </p:nvPr>
        </p:nvSpPr>
        <p:spPr/>
        <p:txBody>
          <a:bodyPr>
            <a:normAutofit lnSpcReduction="10000"/>
          </a:bodyPr>
          <a:lstStyle/>
          <a:p>
            <a:pPr marL="0" indent="0">
              <a:buFont typeface="Wingdings" pitchFamily="2" charset="2"/>
              <a:buNone/>
            </a:pPr>
            <a:r>
              <a:rPr lang="en-US" altLang="en-US" dirty="0"/>
              <a:t>The university provides equal employment and educational opportunity on the basis of merit without discrimination because of race, color, religion, age, sex, sexual orientation, gender identity, national origin, disability, veteran status or genetic information. </a:t>
            </a:r>
          </a:p>
          <a:p>
            <a:pPr marL="0" indent="0">
              <a:buFont typeface="Wingdings" pitchFamily="2" charset="2"/>
              <a:buNone/>
            </a:pPr>
            <a:r>
              <a:rPr lang="en-US" altLang="en-US" dirty="0"/>
              <a:t>These protections extend to </a:t>
            </a:r>
            <a:r>
              <a:rPr lang="en-US" altLang="en-US" u="sng" dirty="0"/>
              <a:t>programs</a:t>
            </a:r>
            <a:r>
              <a:rPr lang="en-US" altLang="en-US" dirty="0"/>
              <a:t>, </a:t>
            </a:r>
            <a:r>
              <a:rPr lang="en-US" altLang="en-US" u="sng" dirty="0"/>
              <a:t>activities,</a:t>
            </a:r>
            <a:r>
              <a:rPr lang="en-US" altLang="en-US" dirty="0"/>
              <a:t> and </a:t>
            </a:r>
            <a:r>
              <a:rPr lang="en-US" altLang="en-US" u="sng" dirty="0"/>
              <a:t>events</a:t>
            </a:r>
            <a:r>
              <a:rPr lang="en-US" altLang="en-US" dirty="0"/>
              <a:t> conducted by the university or student organizations.</a:t>
            </a:r>
          </a:p>
          <a:p>
            <a:pPr marL="82550" indent="0">
              <a:buNone/>
            </a:pPr>
            <a:endParaRPr lang="en-US" dirty="0"/>
          </a:p>
        </p:txBody>
      </p:sp>
      <p:sp>
        <p:nvSpPr>
          <p:cNvPr id="4" name="Slide Number Placeholder 3"/>
          <p:cNvSpPr>
            <a:spLocks noGrp="1"/>
          </p:cNvSpPr>
          <p:nvPr>
            <p:ph type="sldNum" sz="quarter" idx="12"/>
          </p:nvPr>
        </p:nvSpPr>
        <p:spPr/>
        <p:txBody>
          <a:bodyPr/>
          <a:lstStyle/>
          <a:p>
            <a:pPr>
              <a:defRPr/>
            </a:pPr>
            <a:fld id="{3EEFA0A4-5A82-4ED3-9460-97914955E6CA}" type="slidenum">
              <a:rPr lang="en-US" smtClean="0"/>
              <a:pPr>
                <a:defRPr/>
              </a:pPr>
              <a:t>7</a:t>
            </a:fld>
            <a:endParaRPr lang="en-US" dirty="0"/>
          </a:p>
        </p:txBody>
      </p:sp>
    </p:spTree>
    <p:extLst>
      <p:ext uri="{BB962C8B-B14F-4D97-AF65-F5344CB8AC3E}">
        <p14:creationId xmlns:p14="http://schemas.microsoft.com/office/powerpoint/2010/main" val="3523943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Compliance w/ Campus Policies</a:t>
            </a:r>
          </a:p>
        </p:txBody>
      </p:sp>
      <p:sp>
        <p:nvSpPr>
          <p:cNvPr id="3" name="Content Placeholder 2"/>
          <p:cNvSpPr>
            <a:spLocks noGrp="1"/>
          </p:cNvSpPr>
          <p:nvPr>
            <p:ph idx="1"/>
          </p:nvPr>
        </p:nvSpPr>
        <p:spPr/>
        <p:txBody>
          <a:bodyPr>
            <a:normAutofit fontScale="92500" lnSpcReduction="10000"/>
          </a:bodyPr>
          <a:lstStyle/>
          <a:p>
            <a:r>
              <a:rPr lang="en-US" dirty="0"/>
              <a:t>Title IX</a:t>
            </a:r>
          </a:p>
          <a:p>
            <a:r>
              <a:rPr lang="en-US" dirty="0"/>
              <a:t>ADA compliance</a:t>
            </a:r>
          </a:p>
          <a:p>
            <a:r>
              <a:rPr lang="en-US" dirty="0"/>
              <a:t>Reporting discrimination</a:t>
            </a:r>
          </a:p>
          <a:p>
            <a:r>
              <a:rPr lang="en-US" dirty="0"/>
              <a:t>Facility use rules  / Food handling rules</a:t>
            </a:r>
          </a:p>
          <a:p>
            <a:r>
              <a:rPr lang="en-US" dirty="0"/>
              <a:t>Money handling </a:t>
            </a:r>
          </a:p>
          <a:p>
            <a:r>
              <a:rPr lang="en-US" dirty="0"/>
              <a:t>Student organization guidelines</a:t>
            </a:r>
          </a:p>
          <a:p>
            <a:r>
              <a:rPr lang="en-US" dirty="0"/>
              <a:t>Safeguards for working with minors</a:t>
            </a:r>
          </a:p>
          <a:p>
            <a:pPr lvl="1"/>
            <a:r>
              <a:rPr lang="en-US" dirty="0"/>
              <a:t>Must complete child protection training</a:t>
            </a:r>
          </a:p>
          <a:p>
            <a:pPr lvl="2"/>
            <a:r>
              <a:rPr lang="en-US" dirty="0" err="1"/>
              <a:t>TrainTraq</a:t>
            </a:r>
            <a:r>
              <a:rPr lang="en-US" dirty="0"/>
              <a:t> Course: 2111652</a:t>
            </a:r>
          </a:p>
          <a:p>
            <a:endParaRPr lang="en-US" dirty="0"/>
          </a:p>
        </p:txBody>
      </p:sp>
      <p:sp>
        <p:nvSpPr>
          <p:cNvPr id="4" name="Slide Number Placeholder 3"/>
          <p:cNvSpPr>
            <a:spLocks noGrp="1"/>
          </p:cNvSpPr>
          <p:nvPr>
            <p:ph type="sldNum" sz="quarter" idx="12"/>
          </p:nvPr>
        </p:nvSpPr>
        <p:spPr/>
        <p:txBody>
          <a:bodyPr/>
          <a:lstStyle/>
          <a:p>
            <a:pPr>
              <a:defRPr/>
            </a:pPr>
            <a:fld id="{3EEFA0A4-5A82-4ED3-9460-97914955E6CA}" type="slidenum">
              <a:rPr lang="en-US" smtClean="0"/>
              <a:pPr>
                <a:defRPr/>
              </a:pPr>
              <a:t>8</a:t>
            </a:fld>
            <a:endParaRPr lang="en-US" dirty="0"/>
          </a:p>
        </p:txBody>
      </p:sp>
    </p:spTree>
    <p:extLst>
      <p:ext uri="{BB962C8B-B14F-4D97-AF65-F5344CB8AC3E}">
        <p14:creationId xmlns:p14="http://schemas.microsoft.com/office/powerpoint/2010/main" val="2996539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b="1" dirty="0"/>
              <a:t>The Democratic Approach</a:t>
            </a: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marL="0" indent="0">
              <a:buNone/>
            </a:pPr>
            <a:r>
              <a:rPr lang="en-US" dirty="0"/>
              <a:t>A democratic approach to student organization operations prioritizes member involvement and decision-making. All members have equal participation rights, and information is shared openly. Leadership positions are filled through fair elections, and leaders are accountable to the membership. Decisions are made through consensus or majority vote, and regular meetings ensure open communication and engagement. Promoting a more impartial and just atmosphere for all members.</a:t>
            </a:r>
          </a:p>
        </p:txBody>
      </p:sp>
      <p:sp>
        <p:nvSpPr>
          <p:cNvPr id="4" name="Slide Number Placeholder 3"/>
          <p:cNvSpPr>
            <a:spLocks noGrp="1"/>
          </p:cNvSpPr>
          <p:nvPr>
            <p:ph type="sldNum" sz="quarter" idx="12"/>
          </p:nvPr>
        </p:nvSpPr>
        <p:spPr/>
        <p:txBody>
          <a:bodyPr/>
          <a:lstStyle/>
          <a:p>
            <a:pPr>
              <a:defRPr/>
            </a:pPr>
            <a:fld id="{3EEFA0A4-5A82-4ED3-9460-97914955E6CA}" type="slidenum">
              <a:rPr lang="en-US" smtClean="0"/>
              <a:pPr>
                <a:defRPr/>
              </a:pPr>
              <a:t>9</a:t>
            </a:fld>
            <a:endParaRPr lang="en-US" dirty="0"/>
          </a:p>
        </p:txBody>
      </p:sp>
    </p:spTree>
    <p:extLst>
      <p:ext uri="{BB962C8B-B14F-4D97-AF65-F5344CB8AC3E}">
        <p14:creationId xmlns:p14="http://schemas.microsoft.com/office/powerpoint/2010/main" val="3570878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5765</TotalTime>
  <Words>1957</Words>
  <Application>Microsoft Office PowerPoint</Application>
  <PresentationFormat>On-screen Show (4:3)</PresentationFormat>
  <Paragraphs>193</Paragraphs>
  <Slides>13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Narrow</vt:lpstr>
      <vt:lpstr>Arial Rounded MT Bold</vt:lpstr>
      <vt:lpstr>Calibri</vt:lpstr>
      <vt:lpstr>Times New Roman</vt:lpstr>
      <vt:lpstr>Wingdings</vt:lpstr>
      <vt:lpstr>Wingdings 2</vt:lpstr>
      <vt:lpstr>Office Theme</vt:lpstr>
      <vt:lpstr>PowerPoint Presentation</vt:lpstr>
      <vt:lpstr>Failure to Plan</vt:lpstr>
      <vt:lpstr>Risk Management Concepts</vt:lpstr>
      <vt:lpstr>PowerPoint Presentation</vt:lpstr>
      <vt:lpstr>Student Travel</vt:lpstr>
      <vt:lpstr>Behavior at Parties </vt:lpstr>
      <vt:lpstr>Equal Opportunity Protections</vt:lpstr>
      <vt:lpstr>Compliance w/ Campus Policies</vt:lpstr>
      <vt:lpstr>The Democratic Approach</vt:lpstr>
      <vt:lpstr>Organization Culture</vt:lpstr>
      <vt:lpstr>You Play a Role In Retention</vt:lpstr>
      <vt:lpstr>Risk Management Statement</vt:lpstr>
      <vt:lpstr>QUESTIONS?</vt:lpstr>
    </vt:vector>
  </TitlesOfParts>
  <Company>Tarleton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wkstyron</dc:creator>
  <cp:lastModifiedBy>Randolph S Creel</cp:lastModifiedBy>
  <cp:revision>305</cp:revision>
  <cp:lastPrinted>2017-07-28T13:27:32Z</cp:lastPrinted>
  <dcterms:created xsi:type="dcterms:W3CDTF">2008-09-16T13:15:40Z</dcterms:created>
  <dcterms:modified xsi:type="dcterms:W3CDTF">2024-09-12T17:46:34Z</dcterms:modified>
</cp:coreProperties>
</file>