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7"/>
  </p:notesMasterIdLst>
  <p:handoutMasterIdLst>
    <p:handoutMasterId r:id="rId28"/>
  </p:handoutMasterIdLst>
  <p:sldIdLst>
    <p:sldId id="336" r:id="rId2"/>
    <p:sldId id="256" r:id="rId3"/>
    <p:sldId id="328" r:id="rId4"/>
    <p:sldId id="257" r:id="rId5"/>
    <p:sldId id="259" r:id="rId6"/>
    <p:sldId id="318" r:id="rId7"/>
    <p:sldId id="319" r:id="rId8"/>
    <p:sldId id="324" r:id="rId9"/>
    <p:sldId id="325" r:id="rId10"/>
    <p:sldId id="322" r:id="rId11"/>
    <p:sldId id="294" r:id="rId12"/>
    <p:sldId id="265" r:id="rId13"/>
    <p:sldId id="326" r:id="rId14"/>
    <p:sldId id="270" r:id="rId15"/>
    <p:sldId id="307" r:id="rId16"/>
    <p:sldId id="271" r:id="rId17"/>
    <p:sldId id="272" r:id="rId18"/>
    <p:sldId id="273" r:id="rId19"/>
    <p:sldId id="275" r:id="rId20"/>
    <p:sldId id="274" r:id="rId21"/>
    <p:sldId id="276" r:id="rId22"/>
    <p:sldId id="279" r:id="rId23"/>
    <p:sldId id="292" r:id="rId24"/>
    <p:sldId id="334" r:id="rId25"/>
    <p:sldId id="327" r:id="rId26"/>
  </p:sldIdLst>
  <p:sldSz cx="9144000" cy="6858000" type="screen4x3"/>
  <p:notesSz cx="7010400" cy="9296400"/>
  <p:defaultTex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025" autoAdjust="0"/>
    <p:restoredTop sz="80118" autoAdjust="0"/>
  </p:normalViewPr>
  <p:slideViewPr>
    <p:cSldViewPr>
      <p:cViewPr varScale="1">
        <p:scale>
          <a:sx n="162" d="100"/>
          <a:sy n="162" d="100"/>
        </p:scale>
        <p:origin x="1662" y="144"/>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C0A09EF6-E5B1-4DD3-9CC9-E67C8B67B49D}"/>
              </a:ext>
            </a:extLst>
          </p:cNvPr>
          <p:cNvSpPr>
            <a:spLocks noGrp="1"/>
          </p:cNvSpPr>
          <p:nvPr>
            <p:ph type="hdr" sz="quarter"/>
          </p:nvPr>
        </p:nvSpPr>
        <p:spPr>
          <a:xfrm>
            <a:off x="0" y="0"/>
            <a:ext cx="3038475" cy="465138"/>
          </a:xfrm>
          <a:prstGeom prst="rect">
            <a:avLst/>
          </a:prstGeom>
        </p:spPr>
        <p:txBody>
          <a:bodyPr vert="horz" lIns="92292" tIns="46146" rIns="92292" bIns="46146" rtlCol="0"/>
          <a:lstStyle>
            <a:lvl1pPr algn="l" eaLnBrk="1" hangingPunct="1">
              <a:defRPr sz="1200">
                <a:latin typeface="Arial" charset="0"/>
                <a:cs typeface="+mn-cs"/>
              </a:defRPr>
            </a:lvl1pPr>
          </a:lstStyle>
          <a:p>
            <a:pPr>
              <a:defRPr/>
            </a:pPr>
            <a:endParaRPr lang="en-US"/>
          </a:p>
        </p:txBody>
      </p:sp>
      <p:sp>
        <p:nvSpPr>
          <p:cNvPr id="3" name="Date Placeholder 2">
            <a:extLst>
              <a:ext uri="{FF2B5EF4-FFF2-40B4-BE49-F238E27FC236}">
                <a16:creationId xmlns:a16="http://schemas.microsoft.com/office/drawing/2014/main" id="{314F1832-3E5C-4477-9F23-CD153CF540FB}"/>
              </a:ext>
            </a:extLst>
          </p:cNvPr>
          <p:cNvSpPr>
            <a:spLocks noGrp="1"/>
          </p:cNvSpPr>
          <p:nvPr>
            <p:ph type="dt" sz="quarter" idx="1"/>
          </p:nvPr>
        </p:nvSpPr>
        <p:spPr>
          <a:xfrm>
            <a:off x="3970338" y="0"/>
            <a:ext cx="3038475" cy="465138"/>
          </a:xfrm>
          <a:prstGeom prst="rect">
            <a:avLst/>
          </a:prstGeom>
        </p:spPr>
        <p:txBody>
          <a:bodyPr vert="horz" lIns="92292" tIns="46146" rIns="92292" bIns="46146" rtlCol="0"/>
          <a:lstStyle>
            <a:lvl1pPr algn="r" eaLnBrk="1" hangingPunct="1">
              <a:defRPr sz="1200">
                <a:latin typeface="Arial" charset="0"/>
                <a:cs typeface="+mn-cs"/>
              </a:defRPr>
            </a:lvl1pPr>
          </a:lstStyle>
          <a:p>
            <a:pPr>
              <a:defRPr/>
            </a:pPr>
            <a:fld id="{055E5375-F8DA-41FD-8209-A883DD7BE04E}" type="datetimeFigureOut">
              <a:rPr lang="en-US"/>
              <a:pPr>
                <a:defRPr/>
              </a:pPr>
              <a:t>5/20/2024</a:t>
            </a:fld>
            <a:endParaRPr lang="en-US"/>
          </a:p>
        </p:txBody>
      </p:sp>
      <p:sp>
        <p:nvSpPr>
          <p:cNvPr id="4" name="Footer Placeholder 3">
            <a:extLst>
              <a:ext uri="{FF2B5EF4-FFF2-40B4-BE49-F238E27FC236}">
                <a16:creationId xmlns:a16="http://schemas.microsoft.com/office/drawing/2014/main" id="{A0B9B5D7-EDD7-4191-A722-4E5DB3B16308}"/>
              </a:ext>
            </a:extLst>
          </p:cNvPr>
          <p:cNvSpPr>
            <a:spLocks noGrp="1"/>
          </p:cNvSpPr>
          <p:nvPr>
            <p:ph type="ftr" sz="quarter" idx="2"/>
          </p:nvPr>
        </p:nvSpPr>
        <p:spPr>
          <a:xfrm>
            <a:off x="0" y="8829675"/>
            <a:ext cx="3038475" cy="465138"/>
          </a:xfrm>
          <a:prstGeom prst="rect">
            <a:avLst/>
          </a:prstGeom>
        </p:spPr>
        <p:txBody>
          <a:bodyPr vert="horz" lIns="92292" tIns="46146" rIns="92292" bIns="46146" rtlCol="0" anchor="b"/>
          <a:lstStyle>
            <a:lvl1pPr algn="l" eaLnBrk="1" hangingPunct="1">
              <a:defRPr sz="1200">
                <a:latin typeface="Arial" charset="0"/>
                <a:cs typeface="+mn-cs"/>
              </a:defRPr>
            </a:lvl1pPr>
          </a:lstStyle>
          <a:p>
            <a:pPr>
              <a:defRPr/>
            </a:pPr>
            <a:endParaRPr lang="en-US"/>
          </a:p>
        </p:txBody>
      </p:sp>
      <p:sp>
        <p:nvSpPr>
          <p:cNvPr id="5" name="Slide Number Placeholder 4">
            <a:extLst>
              <a:ext uri="{FF2B5EF4-FFF2-40B4-BE49-F238E27FC236}">
                <a16:creationId xmlns:a16="http://schemas.microsoft.com/office/drawing/2014/main" id="{C5E5E468-C94A-48B6-B19E-3670EFC8D0F2}"/>
              </a:ext>
            </a:extLst>
          </p:cNvPr>
          <p:cNvSpPr>
            <a:spLocks noGrp="1"/>
          </p:cNvSpPr>
          <p:nvPr>
            <p:ph type="sldNum" sz="quarter" idx="3"/>
          </p:nvPr>
        </p:nvSpPr>
        <p:spPr>
          <a:xfrm>
            <a:off x="3970338" y="8829675"/>
            <a:ext cx="3038475" cy="465138"/>
          </a:xfrm>
          <a:prstGeom prst="rect">
            <a:avLst/>
          </a:prstGeom>
        </p:spPr>
        <p:txBody>
          <a:bodyPr vert="horz" wrap="square" lIns="92292" tIns="46146" rIns="92292" bIns="46146" numCol="1" anchor="b" anchorCtr="0" compatLnSpc="1">
            <a:prstTxWarp prst="textNoShape">
              <a:avLst/>
            </a:prstTxWarp>
          </a:bodyPr>
          <a:lstStyle>
            <a:lvl1pPr algn="r" eaLnBrk="1" hangingPunct="1">
              <a:defRPr sz="1200"/>
            </a:lvl1pPr>
          </a:lstStyle>
          <a:p>
            <a:fld id="{F079C514-5640-4D15-B8C5-F003A273FBA4}" type="slidenum">
              <a:rPr lang="en-US" altLang="en-US"/>
              <a:pPr/>
              <a:t>‹#›</a:t>
            </a:fld>
            <a:endParaRPr lang="en-US" alt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BADAD827-99C3-4C9B-9301-D6D6E6CC2280}"/>
              </a:ext>
            </a:extLst>
          </p:cNvPr>
          <p:cNvSpPr>
            <a:spLocks noGrp="1"/>
          </p:cNvSpPr>
          <p:nvPr>
            <p:ph type="hdr" sz="quarter"/>
          </p:nvPr>
        </p:nvSpPr>
        <p:spPr>
          <a:xfrm>
            <a:off x="0" y="0"/>
            <a:ext cx="3038475" cy="465138"/>
          </a:xfrm>
          <a:prstGeom prst="rect">
            <a:avLst/>
          </a:prstGeom>
        </p:spPr>
        <p:txBody>
          <a:bodyPr vert="horz" lIns="90580" tIns="45290" rIns="90580" bIns="45290" rtlCol="0"/>
          <a:lstStyle>
            <a:lvl1pPr algn="l" eaLnBrk="1" hangingPunct="1">
              <a:defRPr sz="1200">
                <a:latin typeface="Arial" charset="0"/>
                <a:cs typeface="+mn-cs"/>
              </a:defRPr>
            </a:lvl1pPr>
          </a:lstStyle>
          <a:p>
            <a:pPr>
              <a:defRPr/>
            </a:pPr>
            <a:endParaRPr lang="en-US"/>
          </a:p>
        </p:txBody>
      </p:sp>
      <p:sp>
        <p:nvSpPr>
          <p:cNvPr id="3" name="Date Placeholder 2">
            <a:extLst>
              <a:ext uri="{FF2B5EF4-FFF2-40B4-BE49-F238E27FC236}">
                <a16:creationId xmlns:a16="http://schemas.microsoft.com/office/drawing/2014/main" id="{C59FB425-305B-4DC4-B47F-73AEA35CD2EF}"/>
              </a:ext>
            </a:extLst>
          </p:cNvPr>
          <p:cNvSpPr>
            <a:spLocks noGrp="1"/>
          </p:cNvSpPr>
          <p:nvPr>
            <p:ph type="dt" idx="1"/>
          </p:nvPr>
        </p:nvSpPr>
        <p:spPr>
          <a:xfrm>
            <a:off x="3970338" y="0"/>
            <a:ext cx="3038475" cy="465138"/>
          </a:xfrm>
          <a:prstGeom prst="rect">
            <a:avLst/>
          </a:prstGeom>
        </p:spPr>
        <p:txBody>
          <a:bodyPr vert="horz" lIns="90580" tIns="45290" rIns="90580" bIns="45290" rtlCol="0"/>
          <a:lstStyle>
            <a:lvl1pPr algn="r" eaLnBrk="1" hangingPunct="1">
              <a:defRPr sz="1200">
                <a:latin typeface="Arial" charset="0"/>
                <a:cs typeface="+mn-cs"/>
              </a:defRPr>
            </a:lvl1pPr>
          </a:lstStyle>
          <a:p>
            <a:pPr>
              <a:defRPr/>
            </a:pPr>
            <a:fld id="{10CE4590-B280-47D9-BF6B-4219C98AAD29}" type="datetimeFigureOut">
              <a:rPr lang="en-US"/>
              <a:pPr>
                <a:defRPr/>
              </a:pPr>
              <a:t>5/20/2024</a:t>
            </a:fld>
            <a:endParaRPr lang="en-US"/>
          </a:p>
        </p:txBody>
      </p:sp>
      <p:sp>
        <p:nvSpPr>
          <p:cNvPr id="4" name="Slide Image Placeholder 3">
            <a:extLst>
              <a:ext uri="{FF2B5EF4-FFF2-40B4-BE49-F238E27FC236}">
                <a16:creationId xmlns:a16="http://schemas.microsoft.com/office/drawing/2014/main" id="{5AE9A544-9043-4720-A9C5-7973BD602232}"/>
              </a:ext>
            </a:extLst>
          </p:cNvPr>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0580" tIns="45290" rIns="90580" bIns="45290" rtlCol="0" anchor="ctr"/>
          <a:lstStyle/>
          <a:p>
            <a:pPr lvl="0"/>
            <a:endParaRPr lang="en-US" noProof="0"/>
          </a:p>
        </p:txBody>
      </p:sp>
      <p:sp>
        <p:nvSpPr>
          <p:cNvPr id="5" name="Notes Placeholder 4">
            <a:extLst>
              <a:ext uri="{FF2B5EF4-FFF2-40B4-BE49-F238E27FC236}">
                <a16:creationId xmlns:a16="http://schemas.microsoft.com/office/drawing/2014/main" id="{DA73361D-17A2-442A-A81A-1BE5A78A6F20}"/>
              </a:ext>
            </a:extLst>
          </p:cNvPr>
          <p:cNvSpPr>
            <a:spLocks noGrp="1"/>
          </p:cNvSpPr>
          <p:nvPr>
            <p:ph type="body" sz="quarter" idx="3"/>
          </p:nvPr>
        </p:nvSpPr>
        <p:spPr>
          <a:xfrm>
            <a:off x="701675" y="4416425"/>
            <a:ext cx="5607050" cy="4183063"/>
          </a:xfrm>
          <a:prstGeom prst="rect">
            <a:avLst/>
          </a:prstGeom>
        </p:spPr>
        <p:txBody>
          <a:bodyPr vert="horz" lIns="90580" tIns="45290" rIns="90580" bIns="4529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a:extLst>
              <a:ext uri="{FF2B5EF4-FFF2-40B4-BE49-F238E27FC236}">
                <a16:creationId xmlns:a16="http://schemas.microsoft.com/office/drawing/2014/main" id="{12092EEF-A636-487F-A794-B94DEEE38709}"/>
              </a:ext>
            </a:extLst>
          </p:cNvPr>
          <p:cNvSpPr>
            <a:spLocks noGrp="1"/>
          </p:cNvSpPr>
          <p:nvPr>
            <p:ph type="ftr" sz="quarter" idx="4"/>
          </p:nvPr>
        </p:nvSpPr>
        <p:spPr>
          <a:xfrm>
            <a:off x="0" y="8829675"/>
            <a:ext cx="3038475" cy="465138"/>
          </a:xfrm>
          <a:prstGeom prst="rect">
            <a:avLst/>
          </a:prstGeom>
        </p:spPr>
        <p:txBody>
          <a:bodyPr vert="horz" lIns="90580" tIns="45290" rIns="90580" bIns="45290" rtlCol="0" anchor="b"/>
          <a:lstStyle>
            <a:lvl1pPr algn="l" eaLnBrk="1" hangingPunct="1">
              <a:defRPr sz="1200">
                <a:latin typeface="Arial" charset="0"/>
                <a:cs typeface="+mn-cs"/>
              </a:defRPr>
            </a:lvl1pPr>
          </a:lstStyle>
          <a:p>
            <a:pPr>
              <a:defRPr/>
            </a:pPr>
            <a:endParaRPr lang="en-US"/>
          </a:p>
        </p:txBody>
      </p:sp>
      <p:sp>
        <p:nvSpPr>
          <p:cNvPr id="7" name="Slide Number Placeholder 6">
            <a:extLst>
              <a:ext uri="{FF2B5EF4-FFF2-40B4-BE49-F238E27FC236}">
                <a16:creationId xmlns:a16="http://schemas.microsoft.com/office/drawing/2014/main" id="{9F3AC455-1A62-4BD4-AD95-A4B1C4B06B48}"/>
              </a:ext>
            </a:extLst>
          </p:cNvPr>
          <p:cNvSpPr>
            <a:spLocks noGrp="1"/>
          </p:cNvSpPr>
          <p:nvPr>
            <p:ph type="sldNum" sz="quarter" idx="5"/>
          </p:nvPr>
        </p:nvSpPr>
        <p:spPr>
          <a:xfrm>
            <a:off x="3970338" y="8829675"/>
            <a:ext cx="3038475" cy="465138"/>
          </a:xfrm>
          <a:prstGeom prst="rect">
            <a:avLst/>
          </a:prstGeom>
        </p:spPr>
        <p:txBody>
          <a:bodyPr vert="horz" wrap="square" lIns="90580" tIns="45290" rIns="90580" bIns="45290" numCol="1" anchor="b" anchorCtr="0" compatLnSpc="1">
            <a:prstTxWarp prst="textNoShape">
              <a:avLst/>
            </a:prstTxWarp>
          </a:bodyPr>
          <a:lstStyle>
            <a:lvl1pPr algn="r" eaLnBrk="1" hangingPunct="1">
              <a:defRPr sz="1200"/>
            </a:lvl1pPr>
          </a:lstStyle>
          <a:p>
            <a:fld id="{D74B5DA9-C5A5-48E4-B6DB-AFE1206F84B2}" type="slidenum">
              <a:rPr lang="en-US" altLang="en-US"/>
              <a:pPr/>
              <a:t>‹#›</a:t>
            </a:fld>
            <a:endParaRPr lang="en-US"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Slide Image Placeholder 1">
            <a:extLst>
              <a:ext uri="{FF2B5EF4-FFF2-40B4-BE49-F238E27FC236}">
                <a16:creationId xmlns:a16="http://schemas.microsoft.com/office/drawing/2014/main" id="{72129984-C314-4612-9F39-8445574D1441}"/>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3" name="Notes Placeholder 2">
            <a:extLst>
              <a:ext uri="{FF2B5EF4-FFF2-40B4-BE49-F238E27FC236}">
                <a16:creationId xmlns:a16="http://schemas.microsoft.com/office/drawing/2014/main" id="{E3511197-F2D0-4E0D-94F4-C9CC1F296C00}"/>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5124" name="Slide Number Placeholder 3">
            <a:extLst>
              <a:ext uri="{FF2B5EF4-FFF2-40B4-BE49-F238E27FC236}">
                <a16:creationId xmlns:a16="http://schemas.microsoft.com/office/drawing/2014/main" id="{E30B6F2D-0FF0-416B-80D3-8D0144D92135}"/>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C31E5E1A-4743-4C67-8311-9EEE5A00AB69}" type="slidenum">
              <a:rPr lang="en-US" altLang="en-US"/>
              <a:pPr/>
              <a:t>1</a:t>
            </a:fld>
            <a:endParaRPr lang="en-US"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a:extLst>
              <a:ext uri="{FF2B5EF4-FFF2-40B4-BE49-F238E27FC236}">
                <a16:creationId xmlns:a16="http://schemas.microsoft.com/office/drawing/2014/main" id="{14FB1157-7056-4715-BACF-46875257F9F4}"/>
              </a:ext>
            </a:extLst>
          </p:cNvPr>
          <p:cNvSpPr>
            <a:spLocks noGrp="1"/>
          </p:cNvSpPr>
          <p:nvPr>
            <p:ph type="dt" sz="half" idx="10"/>
          </p:nvPr>
        </p:nvSpPr>
        <p:spPr/>
        <p:txBody>
          <a:bodyPr/>
          <a:lstStyle>
            <a:lvl1pPr>
              <a:defRPr/>
            </a:lvl1pPr>
          </a:lstStyle>
          <a:p>
            <a:pPr>
              <a:defRPr/>
            </a:pPr>
            <a:fld id="{36C3EC48-9235-45B2-B93C-6C87CCA22A94}" type="datetimeFigureOut">
              <a:rPr lang="en-US"/>
              <a:pPr>
                <a:defRPr/>
              </a:pPr>
              <a:t>5/20/2024</a:t>
            </a:fld>
            <a:endParaRPr lang="en-US"/>
          </a:p>
        </p:txBody>
      </p:sp>
      <p:sp>
        <p:nvSpPr>
          <p:cNvPr id="5" name="Footer Placeholder 4">
            <a:extLst>
              <a:ext uri="{FF2B5EF4-FFF2-40B4-BE49-F238E27FC236}">
                <a16:creationId xmlns:a16="http://schemas.microsoft.com/office/drawing/2014/main" id="{C9AA8DBD-1413-4E5C-AF2F-56FCF7E72AED}"/>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E4BCC8EE-65C0-4CB0-9716-6DE2C6BD6414}"/>
              </a:ext>
            </a:extLst>
          </p:cNvPr>
          <p:cNvSpPr>
            <a:spLocks noGrp="1"/>
          </p:cNvSpPr>
          <p:nvPr>
            <p:ph type="sldNum" sz="quarter" idx="12"/>
          </p:nvPr>
        </p:nvSpPr>
        <p:spPr/>
        <p:txBody>
          <a:bodyPr/>
          <a:lstStyle>
            <a:lvl1pPr>
              <a:defRPr/>
            </a:lvl1pPr>
          </a:lstStyle>
          <a:p>
            <a:fld id="{2451FD70-A46B-4060-999D-17A60729D93A}" type="slidenum">
              <a:rPr lang="en-US" altLang="en-US"/>
              <a:pPr/>
              <a:t>‹#›</a:t>
            </a:fld>
            <a:endParaRPr lang="en-US" altLang="en-US"/>
          </a:p>
        </p:txBody>
      </p:sp>
    </p:spTree>
    <p:extLst>
      <p:ext uri="{BB962C8B-B14F-4D97-AF65-F5344CB8AC3E}">
        <p14:creationId xmlns:p14="http://schemas.microsoft.com/office/powerpoint/2010/main" val="225683397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34D6682-91FD-45A0-BB69-7B437B51B6A7}"/>
              </a:ext>
            </a:extLst>
          </p:cNvPr>
          <p:cNvSpPr>
            <a:spLocks noGrp="1"/>
          </p:cNvSpPr>
          <p:nvPr>
            <p:ph type="dt" sz="half" idx="10"/>
          </p:nvPr>
        </p:nvSpPr>
        <p:spPr/>
        <p:txBody>
          <a:bodyPr/>
          <a:lstStyle>
            <a:lvl1pPr>
              <a:defRPr/>
            </a:lvl1pPr>
          </a:lstStyle>
          <a:p>
            <a:pPr>
              <a:defRPr/>
            </a:pPr>
            <a:fld id="{1323D91C-AD36-4DDA-BB7E-8457A59D209E}" type="datetimeFigureOut">
              <a:rPr lang="en-US"/>
              <a:pPr>
                <a:defRPr/>
              </a:pPr>
              <a:t>5/20/2024</a:t>
            </a:fld>
            <a:endParaRPr lang="en-US"/>
          </a:p>
        </p:txBody>
      </p:sp>
      <p:sp>
        <p:nvSpPr>
          <p:cNvPr id="5" name="Footer Placeholder 4">
            <a:extLst>
              <a:ext uri="{FF2B5EF4-FFF2-40B4-BE49-F238E27FC236}">
                <a16:creationId xmlns:a16="http://schemas.microsoft.com/office/drawing/2014/main" id="{FA96EBCF-8F11-4771-B3D8-A404289E82A1}"/>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4ADAAA43-184A-4224-A914-771A72771BCB}"/>
              </a:ext>
            </a:extLst>
          </p:cNvPr>
          <p:cNvSpPr>
            <a:spLocks noGrp="1"/>
          </p:cNvSpPr>
          <p:nvPr>
            <p:ph type="sldNum" sz="quarter" idx="12"/>
          </p:nvPr>
        </p:nvSpPr>
        <p:spPr/>
        <p:txBody>
          <a:bodyPr/>
          <a:lstStyle>
            <a:lvl1pPr>
              <a:defRPr/>
            </a:lvl1pPr>
          </a:lstStyle>
          <a:p>
            <a:fld id="{FAEB81A2-28B1-4ADA-95F8-902B3B304368}" type="slidenum">
              <a:rPr lang="en-US" altLang="en-US"/>
              <a:pPr/>
              <a:t>‹#›</a:t>
            </a:fld>
            <a:endParaRPr lang="en-US" altLang="en-US"/>
          </a:p>
        </p:txBody>
      </p:sp>
    </p:spTree>
    <p:extLst>
      <p:ext uri="{BB962C8B-B14F-4D97-AF65-F5344CB8AC3E}">
        <p14:creationId xmlns:p14="http://schemas.microsoft.com/office/powerpoint/2010/main" val="168379751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151C1A5-BB11-43D9-9F80-BCE966DA124D}"/>
              </a:ext>
            </a:extLst>
          </p:cNvPr>
          <p:cNvSpPr>
            <a:spLocks noGrp="1"/>
          </p:cNvSpPr>
          <p:nvPr>
            <p:ph type="dt" sz="half" idx="10"/>
          </p:nvPr>
        </p:nvSpPr>
        <p:spPr/>
        <p:txBody>
          <a:bodyPr/>
          <a:lstStyle>
            <a:lvl1pPr>
              <a:defRPr/>
            </a:lvl1pPr>
          </a:lstStyle>
          <a:p>
            <a:pPr>
              <a:defRPr/>
            </a:pPr>
            <a:fld id="{00C58B36-6B82-45DA-816E-A161C005B3BA}" type="datetimeFigureOut">
              <a:rPr lang="en-US"/>
              <a:pPr>
                <a:defRPr/>
              </a:pPr>
              <a:t>5/20/2024</a:t>
            </a:fld>
            <a:endParaRPr lang="en-US"/>
          </a:p>
        </p:txBody>
      </p:sp>
      <p:sp>
        <p:nvSpPr>
          <p:cNvPr id="5" name="Footer Placeholder 4">
            <a:extLst>
              <a:ext uri="{FF2B5EF4-FFF2-40B4-BE49-F238E27FC236}">
                <a16:creationId xmlns:a16="http://schemas.microsoft.com/office/drawing/2014/main" id="{7C371A00-E19D-4876-B751-87075052DAC5}"/>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B8085856-1BC1-4F97-B3EC-1D98A8876265}"/>
              </a:ext>
            </a:extLst>
          </p:cNvPr>
          <p:cNvSpPr>
            <a:spLocks noGrp="1"/>
          </p:cNvSpPr>
          <p:nvPr>
            <p:ph type="sldNum" sz="quarter" idx="12"/>
          </p:nvPr>
        </p:nvSpPr>
        <p:spPr/>
        <p:txBody>
          <a:bodyPr/>
          <a:lstStyle>
            <a:lvl1pPr>
              <a:defRPr/>
            </a:lvl1pPr>
          </a:lstStyle>
          <a:p>
            <a:fld id="{BCA4F129-A869-4349-BB3D-768BC626DAAD}" type="slidenum">
              <a:rPr lang="en-US" altLang="en-US"/>
              <a:pPr/>
              <a:t>‹#›</a:t>
            </a:fld>
            <a:endParaRPr lang="en-US" altLang="en-US"/>
          </a:p>
        </p:txBody>
      </p:sp>
    </p:spTree>
    <p:extLst>
      <p:ext uri="{BB962C8B-B14F-4D97-AF65-F5344CB8AC3E}">
        <p14:creationId xmlns:p14="http://schemas.microsoft.com/office/powerpoint/2010/main" val="27947766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74E4FAC-3030-4821-9AB8-65E449071835}"/>
              </a:ext>
            </a:extLst>
          </p:cNvPr>
          <p:cNvSpPr>
            <a:spLocks noGrp="1"/>
          </p:cNvSpPr>
          <p:nvPr>
            <p:ph type="dt" sz="half" idx="10"/>
          </p:nvPr>
        </p:nvSpPr>
        <p:spPr/>
        <p:txBody>
          <a:bodyPr/>
          <a:lstStyle>
            <a:lvl1pPr>
              <a:defRPr/>
            </a:lvl1pPr>
          </a:lstStyle>
          <a:p>
            <a:pPr>
              <a:defRPr/>
            </a:pPr>
            <a:fld id="{E2DB3417-C42A-4D9B-B48D-377A46FF5118}" type="datetimeFigureOut">
              <a:rPr lang="en-US"/>
              <a:pPr>
                <a:defRPr/>
              </a:pPr>
              <a:t>5/20/2024</a:t>
            </a:fld>
            <a:endParaRPr lang="en-US"/>
          </a:p>
        </p:txBody>
      </p:sp>
      <p:sp>
        <p:nvSpPr>
          <p:cNvPr id="5" name="Footer Placeholder 4">
            <a:extLst>
              <a:ext uri="{FF2B5EF4-FFF2-40B4-BE49-F238E27FC236}">
                <a16:creationId xmlns:a16="http://schemas.microsoft.com/office/drawing/2014/main" id="{622B0B64-459E-4DC1-B57C-423BB5E37A2E}"/>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D2CCA535-1D9A-4001-9E9D-5A0D0138DD60}"/>
              </a:ext>
            </a:extLst>
          </p:cNvPr>
          <p:cNvSpPr>
            <a:spLocks noGrp="1"/>
          </p:cNvSpPr>
          <p:nvPr>
            <p:ph type="sldNum" sz="quarter" idx="12"/>
          </p:nvPr>
        </p:nvSpPr>
        <p:spPr/>
        <p:txBody>
          <a:bodyPr/>
          <a:lstStyle>
            <a:lvl1pPr>
              <a:defRPr/>
            </a:lvl1pPr>
          </a:lstStyle>
          <a:p>
            <a:fld id="{0303D067-B4E7-46D8-BE2E-CFA1B10256A4}" type="slidenum">
              <a:rPr lang="en-US" altLang="en-US"/>
              <a:pPr/>
              <a:t>‹#›</a:t>
            </a:fld>
            <a:endParaRPr lang="en-US" altLang="en-US"/>
          </a:p>
        </p:txBody>
      </p:sp>
    </p:spTree>
    <p:extLst>
      <p:ext uri="{BB962C8B-B14F-4D97-AF65-F5344CB8AC3E}">
        <p14:creationId xmlns:p14="http://schemas.microsoft.com/office/powerpoint/2010/main" val="2471754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02BA214-74DE-40FB-B99A-5224518951D9}"/>
              </a:ext>
            </a:extLst>
          </p:cNvPr>
          <p:cNvSpPr>
            <a:spLocks noGrp="1"/>
          </p:cNvSpPr>
          <p:nvPr>
            <p:ph type="dt" sz="half" idx="10"/>
          </p:nvPr>
        </p:nvSpPr>
        <p:spPr/>
        <p:txBody>
          <a:bodyPr/>
          <a:lstStyle>
            <a:lvl1pPr>
              <a:defRPr/>
            </a:lvl1pPr>
          </a:lstStyle>
          <a:p>
            <a:pPr>
              <a:defRPr/>
            </a:pPr>
            <a:fld id="{4AEF9024-8FCD-4F47-80BE-902F4504EB34}" type="datetimeFigureOut">
              <a:rPr lang="en-US"/>
              <a:pPr>
                <a:defRPr/>
              </a:pPr>
              <a:t>5/20/2024</a:t>
            </a:fld>
            <a:endParaRPr lang="en-US"/>
          </a:p>
        </p:txBody>
      </p:sp>
      <p:sp>
        <p:nvSpPr>
          <p:cNvPr id="5" name="Footer Placeholder 4">
            <a:extLst>
              <a:ext uri="{FF2B5EF4-FFF2-40B4-BE49-F238E27FC236}">
                <a16:creationId xmlns:a16="http://schemas.microsoft.com/office/drawing/2014/main" id="{D8BAC778-4BA9-47D9-A12D-4605B9FF0662}"/>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DB8B8874-4086-4FB2-9D2D-7DEA645F5DC2}"/>
              </a:ext>
            </a:extLst>
          </p:cNvPr>
          <p:cNvSpPr>
            <a:spLocks noGrp="1"/>
          </p:cNvSpPr>
          <p:nvPr>
            <p:ph type="sldNum" sz="quarter" idx="12"/>
          </p:nvPr>
        </p:nvSpPr>
        <p:spPr/>
        <p:txBody>
          <a:bodyPr/>
          <a:lstStyle>
            <a:lvl1pPr>
              <a:defRPr/>
            </a:lvl1pPr>
          </a:lstStyle>
          <a:p>
            <a:fld id="{FE196208-F8F3-4F13-BAA9-F456098F8AED}" type="slidenum">
              <a:rPr lang="en-US" altLang="en-US"/>
              <a:pPr/>
              <a:t>‹#›</a:t>
            </a:fld>
            <a:endParaRPr lang="en-US" altLang="en-US"/>
          </a:p>
        </p:txBody>
      </p:sp>
    </p:spTree>
    <p:extLst>
      <p:ext uri="{BB962C8B-B14F-4D97-AF65-F5344CB8AC3E}">
        <p14:creationId xmlns:p14="http://schemas.microsoft.com/office/powerpoint/2010/main" val="41297896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a:extLst>
              <a:ext uri="{FF2B5EF4-FFF2-40B4-BE49-F238E27FC236}">
                <a16:creationId xmlns:a16="http://schemas.microsoft.com/office/drawing/2014/main" id="{43FB8E38-E9D0-42B6-81A1-C946A2932577}"/>
              </a:ext>
            </a:extLst>
          </p:cNvPr>
          <p:cNvSpPr>
            <a:spLocks noGrp="1"/>
          </p:cNvSpPr>
          <p:nvPr>
            <p:ph type="dt" sz="half" idx="10"/>
          </p:nvPr>
        </p:nvSpPr>
        <p:spPr/>
        <p:txBody>
          <a:bodyPr/>
          <a:lstStyle>
            <a:lvl1pPr>
              <a:defRPr/>
            </a:lvl1pPr>
          </a:lstStyle>
          <a:p>
            <a:pPr>
              <a:defRPr/>
            </a:pPr>
            <a:fld id="{FD683921-727B-4E66-8176-F352BEBD1E50}" type="datetimeFigureOut">
              <a:rPr lang="en-US"/>
              <a:pPr>
                <a:defRPr/>
              </a:pPr>
              <a:t>5/20/2024</a:t>
            </a:fld>
            <a:endParaRPr lang="en-US"/>
          </a:p>
        </p:txBody>
      </p:sp>
      <p:sp>
        <p:nvSpPr>
          <p:cNvPr id="6" name="Footer Placeholder 4">
            <a:extLst>
              <a:ext uri="{FF2B5EF4-FFF2-40B4-BE49-F238E27FC236}">
                <a16:creationId xmlns:a16="http://schemas.microsoft.com/office/drawing/2014/main" id="{28517237-3B3C-46A3-8427-1591BB6AE665}"/>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027B6263-AAA2-4F70-B8DB-48A4D17142D2}"/>
              </a:ext>
            </a:extLst>
          </p:cNvPr>
          <p:cNvSpPr>
            <a:spLocks noGrp="1"/>
          </p:cNvSpPr>
          <p:nvPr>
            <p:ph type="sldNum" sz="quarter" idx="12"/>
          </p:nvPr>
        </p:nvSpPr>
        <p:spPr/>
        <p:txBody>
          <a:bodyPr/>
          <a:lstStyle>
            <a:lvl1pPr>
              <a:defRPr/>
            </a:lvl1pPr>
          </a:lstStyle>
          <a:p>
            <a:fld id="{A3FD86CC-4549-4598-B991-EFC3813EAB0F}" type="slidenum">
              <a:rPr lang="en-US" altLang="en-US"/>
              <a:pPr/>
              <a:t>‹#›</a:t>
            </a:fld>
            <a:endParaRPr lang="en-US" altLang="en-US"/>
          </a:p>
        </p:txBody>
      </p:sp>
    </p:spTree>
    <p:extLst>
      <p:ext uri="{BB962C8B-B14F-4D97-AF65-F5344CB8AC3E}">
        <p14:creationId xmlns:p14="http://schemas.microsoft.com/office/powerpoint/2010/main" val="33935954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a:extLst>
              <a:ext uri="{FF2B5EF4-FFF2-40B4-BE49-F238E27FC236}">
                <a16:creationId xmlns:a16="http://schemas.microsoft.com/office/drawing/2014/main" id="{52B66449-D57A-4A3E-B405-0D97BF3132DC}"/>
              </a:ext>
            </a:extLst>
          </p:cNvPr>
          <p:cNvSpPr>
            <a:spLocks noGrp="1"/>
          </p:cNvSpPr>
          <p:nvPr>
            <p:ph type="dt" sz="half" idx="10"/>
          </p:nvPr>
        </p:nvSpPr>
        <p:spPr/>
        <p:txBody>
          <a:bodyPr/>
          <a:lstStyle>
            <a:lvl1pPr>
              <a:defRPr/>
            </a:lvl1pPr>
          </a:lstStyle>
          <a:p>
            <a:pPr>
              <a:defRPr/>
            </a:pPr>
            <a:fld id="{4F03660E-0331-4210-847B-13DC929D40EE}" type="datetimeFigureOut">
              <a:rPr lang="en-US"/>
              <a:pPr>
                <a:defRPr/>
              </a:pPr>
              <a:t>5/20/2024</a:t>
            </a:fld>
            <a:endParaRPr lang="en-US"/>
          </a:p>
        </p:txBody>
      </p:sp>
      <p:sp>
        <p:nvSpPr>
          <p:cNvPr id="8" name="Footer Placeholder 4">
            <a:extLst>
              <a:ext uri="{FF2B5EF4-FFF2-40B4-BE49-F238E27FC236}">
                <a16:creationId xmlns:a16="http://schemas.microsoft.com/office/drawing/2014/main" id="{5464C209-0740-48D3-B139-281977751291}"/>
              </a:ext>
            </a:extLst>
          </p:cNvPr>
          <p:cNvSpPr>
            <a:spLocks noGrp="1"/>
          </p:cNvSpPr>
          <p:nvPr>
            <p:ph type="ftr" sz="quarter" idx="11"/>
          </p:nvPr>
        </p:nvSpPr>
        <p:spPr/>
        <p:txBody>
          <a:bodyPr/>
          <a:lstStyle>
            <a:lvl1pPr>
              <a:defRPr/>
            </a:lvl1pPr>
          </a:lstStyle>
          <a:p>
            <a:pPr>
              <a:defRPr/>
            </a:pPr>
            <a:endParaRPr lang="en-US"/>
          </a:p>
        </p:txBody>
      </p:sp>
      <p:sp>
        <p:nvSpPr>
          <p:cNvPr id="9" name="Slide Number Placeholder 5">
            <a:extLst>
              <a:ext uri="{FF2B5EF4-FFF2-40B4-BE49-F238E27FC236}">
                <a16:creationId xmlns:a16="http://schemas.microsoft.com/office/drawing/2014/main" id="{0D8C2908-A733-4A45-9928-D3B07BE50B12}"/>
              </a:ext>
            </a:extLst>
          </p:cNvPr>
          <p:cNvSpPr>
            <a:spLocks noGrp="1"/>
          </p:cNvSpPr>
          <p:nvPr>
            <p:ph type="sldNum" sz="quarter" idx="12"/>
          </p:nvPr>
        </p:nvSpPr>
        <p:spPr/>
        <p:txBody>
          <a:bodyPr/>
          <a:lstStyle>
            <a:lvl1pPr>
              <a:defRPr/>
            </a:lvl1pPr>
          </a:lstStyle>
          <a:p>
            <a:fld id="{0F1F75DE-37BD-4E92-99BC-95E54934199D}" type="slidenum">
              <a:rPr lang="en-US" altLang="en-US"/>
              <a:pPr/>
              <a:t>‹#›</a:t>
            </a:fld>
            <a:endParaRPr lang="en-US" altLang="en-US"/>
          </a:p>
        </p:txBody>
      </p:sp>
    </p:spTree>
    <p:extLst>
      <p:ext uri="{BB962C8B-B14F-4D97-AF65-F5344CB8AC3E}">
        <p14:creationId xmlns:p14="http://schemas.microsoft.com/office/powerpoint/2010/main" val="26384450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a:extLst>
              <a:ext uri="{FF2B5EF4-FFF2-40B4-BE49-F238E27FC236}">
                <a16:creationId xmlns:a16="http://schemas.microsoft.com/office/drawing/2014/main" id="{D2526BE6-B4E9-4194-9D61-60C995714E97}"/>
              </a:ext>
            </a:extLst>
          </p:cNvPr>
          <p:cNvSpPr>
            <a:spLocks noGrp="1"/>
          </p:cNvSpPr>
          <p:nvPr>
            <p:ph type="dt" sz="half" idx="10"/>
          </p:nvPr>
        </p:nvSpPr>
        <p:spPr/>
        <p:txBody>
          <a:bodyPr/>
          <a:lstStyle>
            <a:lvl1pPr>
              <a:defRPr/>
            </a:lvl1pPr>
          </a:lstStyle>
          <a:p>
            <a:pPr>
              <a:defRPr/>
            </a:pPr>
            <a:fld id="{CDDFA8E0-F622-4D92-8034-9A1E0F3269C6}" type="datetimeFigureOut">
              <a:rPr lang="en-US"/>
              <a:pPr>
                <a:defRPr/>
              </a:pPr>
              <a:t>5/20/2024</a:t>
            </a:fld>
            <a:endParaRPr lang="en-US"/>
          </a:p>
        </p:txBody>
      </p:sp>
      <p:sp>
        <p:nvSpPr>
          <p:cNvPr id="4" name="Footer Placeholder 4">
            <a:extLst>
              <a:ext uri="{FF2B5EF4-FFF2-40B4-BE49-F238E27FC236}">
                <a16:creationId xmlns:a16="http://schemas.microsoft.com/office/drawing/2014/main" id="{88F3C4DB-9015-43C5-9624-5C3E5E1DBA20}"/>
              </a:ext>
            </a:extLst>
          </p:cNvPr>
          <p:cNvSpPr>
            <a:spLocks noGrp="1"/>
          </p:cNvSpPr>
          <p:nvPr>
            <p:ph type="ftr" sz="quarter" idx="11"/>
          </p:nvPr>
        </p:nvSpPr>
        <p:spPr/>
        <p:txBody>
          <a:bodyPr/>
          <a:lstStyle>
            <a:lvl1pPr>
              <a:defRPr/>
            </a:lvl1pPr>
          </a:lstStyle>
          <a:p>
            <a:pPr>
              <a:defRPr/>
            </a:pPr>
            <a:endParaRPr lang="en-US"/>
          </a:p>
        </p:txBody>
      </p:sp>
      <p:sp>
        <p:nvSpPr>
          <p:cNvPr id="5" name="Slide Number Placeholder 5">
            <a:extLst>
              <a:ext uri="{FF2B5EF4-FFF2-40B4-BE49-F238E27FC236}">
                <a16:creationId xmlns:a16="http://schemas.microsoft.com/office/drawing/2014/main" id="{F46CF791-C4B9-40ED-BAA1-A0B15B5CA80F}"/>
              </a:ext>
            </a:extLst>
          </p:cNvPr>
          <p:cNvSpPr>
            <a:spLocks noGrp="1"/>
          </p:cNvSpPr>
          <p:nvPr>
            <p:ph type="sldNum" sz="quarter" idx="12"/>
          </p:nvPr>
        </p:nvSpPr>
        <p:spPr/>
        <p:txBody>
          <a:bodyPr/>
          <a:lstStyle>
            <a:lvl1pPr>
              <a:defRPr/>
            </a:lvl1pPr>
          </a:lstStyle>
          <a:p>
            <a:fld id="{258819C0-AB95-4D58-9BBF-289E8CF3FD84}" type="slidenum">
              <a:rPr lang="en-US" altLang="en-US"/>
              <a:pPr/>
              <a:t>‹#›</a:t>
            </a:fld>
            <a:endParaRPr lang="en-US" altLang="en-US"/>
          </a:p>
        </p:txBody>
      </p:sp>
    </p:spTree>
    <p:extLst>
      <p:ext uri="{BB962C8B-B14F-4D97-AF65-F5344CB8AC3E}">
        <p14:creationId xmlns:p14="http://schemas.microsoft.com/office/powerpoint/2010/main" val="214077614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446B3DCC-9E69-4A8B-9308-5EFA4DFD7ECA}"/>
              </a:ext>
            </a:extLst>
          </p:cNvPr>
          <p:cNvSpPr>
            <a:spLocks noGrp="1"/>
          </p:cNvSpPr>
          <p:nvPr>
            <p:ph type="dt" sz="half" idx="10"/>
          </p:nvPr>
        </p:nvSpPr>
        <p:spPr/>
        <p:txBody>
          <a:bodyPr/>
          <a:lstStyle>
            <a:lvl1pPr>
              <a:defRPr/>
            </a:lvl1pPr>
          </a:lstStyle>
          <a:p>
            <a:pPr>
              <a:defRPr/>
            </a:pPr>
            <a:fld id="{24E71CC6-9AA3-4181-8FDA-2865148AC284}" type="datetimeFigureOut">
              <a:rPr lang="en-US"/>
              <a:pPr>
                <a:defRPr/>
              </a:pPr>
              <a:t>5/20/2024</a:t>
            </a:fld>
            <a:endParaRPr lang="en-US"/>
          </a:p>
        </p:txBody>
      </p:sp>
      <p:sp>
        <p:nvSpPr>
          <p:cNvPr id="3" name="Footer Placeholder 4">
            <a:extLst>
              <a:ext uri="{FF2B5EF4-FFF2-40B4-BE49-F238E27FC236}">
                <a16:creationId xmlns:a16="http://schemas.microsoft.com/office/drawing/2014/main" id="{AD410412-459E-4A36-9897-69CCE7738BD2}"/>
              </a:ext>
            </a:extLst>
          </p:cNvPr>
          <p:cNvSpPr>
            <a:spLocks noGrp="1"/>
          </p:cNvSpPr>
          <p:nvPr>
            <p:ph type="ftr" sz="quarter" idx="11"/>
          </p:nvPr>
        </p:nvSpPr>
        <p:spPr/>
        <p:txBody>
          <a:bodyPr/>
          <a:lstStyle>
            <a:lvl1pPr>
              <a:defRPr/>
            </a:lvl1pPr>
          </a:lstStyle>
          <a:p>
            <a:pPr>
              <a:defRPr/>
            </a:pPr>
            <a:endParaRPr lang="en-US"/>
          </a:p>
        </p:txBody>
      </p:sp>
      <p:sp>
        <p:nvSpPr>
          <p:cNvPr id="4" name="Slide Number Placeholder 5">
            <a:extLst>
              <a:ext uri="{FF2B5EF4-FFF2-40B4-BE49-F238E27FC236}">
                <a16:creationId xmlns:a16="http://schemas.microsoft.com/office/drawing/2014/main" id="{821C785C-8C86-42A5-88DB-FF591EB657EA}"/>
              </a:ext>
            </a:extLst>
          </p:cNvPr>
          <p:cNvSpPr>
            <a:spLocks noGrp="1"/>
          </p:cNvSpPr>
          <p:nvPr>
            <p:ph type="sldNum" sz="quarter" idx="12"/>
          </p:nvPr>
        </p:nvSpPr>
        <p:spPr/>
        <p:txBody>
          <a:bodyPr/>
          <a:lstStyle>
            <a:lvl1pPr>
              <a:defRPr/>
            </a:lvl1pPr>
          </a:lstStyle>
          <a:p>
            <a:fld id="{704A068D-78EB-46AF-9BF5-C557A73C7729}" type="slidenum">
              <a:rPr lang="en-US" altLang="en-US"/>
              <a:pPr/>
              <a:t>‹#›</a:t>
            </a:fld>
            <a:endParaRPr lang="en-US" altLang="en-US"/>
          </a:p>
        </p:txBody>
      </p:sp>
    </p:spTree>
    <p:extLst>
      <p:ext uri="{BB962C8B-B14F-4D97-AF65-F5344CB8AC3E}">
        <p14:creationId xmlns:p14="http://schemas.microsoft.com/office/powerpoint/2010/main" val="160869508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id="{1E6CB816-719C-484C-AC3C-7D68E87C5DA4}"/>
              </a:ext>
            </a:extLst>
          </p:cNvPr>
          <p:cNvSpPr>
            <a:spLocks noGrp="1"/>
          </p:cNvSpPr>
          <p:nvPr>
            <p:ph type="dt" sz="half" idx="10"/>
          </p:nvPr>
        </p:nvSpPr>
        <p:spPr/>
        <p:txBody>
          <a:bodyPr/>
          <a:lstStyle>
            <a:lvl1pPr>
              <a:defRPr/>
            </a:lvl1pPr>
          </a:lstStyle>
          <a:p>
            <a:pPr>
              <a:defRPr/>
            </a:pPr>
            <a:fld id="{175627A6-1864-44B1-B12F-B5D9E51A998B}" type="datetimeFigureOut">
              <a:rPr lang="en-US"/>
              <a:pPr>
                <a:defRPr/>
              </a:pPr>
              <a:t>5/20/2024</a:t>
            </a:fld>
            <a:endParaRPr lang="en-US"/>
          </a:p>
        </p:txBody>
      </p:sp>
      <p:sp>
        <p:nvSpPr>
          <p:cNvPr id="6" name="Footer Placeholder 4">
            <a:extLst>
              <a:ext uri="{FF2B5EF4-FFF2-40B4-BE49-F238E27FC236}">
                <a16:creationId xmlns:a16="http://schemas.microsoft.com/office/drawing/2014/main" id="{31DBF249-A379-432E-8554-D2F77D0062E2}"/>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1E77F5C8-24A2-40CC-B0AB-ABE654996BCE}"/>
              </a:ext>
            </a:extLst>
          </p:cNvPr>
          <p:cNvSpPr>
            <a:spLocks noGrp="1"/>
          </p:cNvSpPr>
          <p:nvPr>
            <p:ph type="sldNum" sz="quarter" idx="12"/>
          </p:nvPr>
        </p:nvSpPr>
        <p:spPr/>
        <p:txBody>
          <a:bodyPr/>
          <a:lstStyle>
            <a:lvl1pPr>
              <a:defRPr/>
            </a:lvl1pPr>
          </a:lstStyle>
          <a:p>
            <a:fld id="{166CC7EA-4B21-44C3-8435-FAF96E4532C0}" type="slidenum">
              <a:rPr lang="en-US" altLang="en-US"/>
              <a:pPr/>
              <a:t>‹#›</a:t>
            </a:fld>
            <a:endParaRPr lang="en-US" altLang="en-US"/>
          </a:p>
        </p:txBody>
      </p:sp>
    </p:spTree>
    <p:extLst>
      <p:ext uri="{BB962C8B-B14F-4D97-AF65-F5344CB8AC3E}">
        <p14:creationId xmlns:p14="http://schemas.microsoft.com/office/powerpoint/2010/main" val="9812299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id="{9ED583E3-AB96-46AB-BAB8-C0BE694D8CEE}"/>
              </a:ext>
            </a:extLst>
          </p:cNvPr>
          <p:cNvSpPr>
            <a:spLocks noGrp="1"/>
          </p:cNvSpPr>
          <p:nvPr>
            <p:ph type="dt" sz="half" idx="10"/>
          </p:nvPr>
        </p:nvSpPr>
        <p:spPr/>
        <p:txBody>
          <a:bodyPr/>
          <a:lstStyle>
            <a:lvl1pPr>
              <a:defRPr/>
            </a:lvl1pPr>
          </a:lstStyle>
          <a:p>
            <a:pPr>
              <a:defRPr/>
            </a:pPr>
            <a:fld id="{B735CE31-7FDF-4F4C-90B7-6A1010E46E29}" type="datetimeFigureOut">
              <a:rPr lang="en-US"/>
              <a:pPr>
                <a:defRPr/>
              </a:pPr>
              <a:t>5/20/2024</a:t>
            </a:fld>
            <a:endParaRPr lang="en-US"/>
          </a:p>
        </p:txBody>
      </p:sp>
      <p:sp>
        <p:nvSpPr>
          <p:cNvPr id="6" name="Footer Placeholder 4">
            <a:extLst>
              <a:ext uri="{FF2B5EF4-FFF2-40B4-BE49-F238E27FC236}">
                <a16:creationId xmlns:a16="http://schemas.microsoft.com/office/drawing/2014/main" id="{409AD08B-7C70-467F-A8EF-8964463303CF}"/>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8750CC92-DD9F-4240-BE06-2D791A5A92BF}"/>
              </a:ext>
            </a:extLst>
          </p:cNvPr>
          <p:cNvSpPr>
            <a:spLocks noGrp="1"/>
          </p:cNvSpPr>
          <p:nvPr>
            <p:ph type="sldNum" sz="quarter" idx="12"/>
          </p:nvPr>
        </p:nvSpPr>
        <p:spPr/>
        <p:txBody>
          <a:bodyPr/>
          <a:lstStyle>
            <a:lvl1pPr>
              <a:defRPr/>
            </a:lvl1pPr>
          </a:lstStyle>
          <a:p>
            <a:fld id="{86D39113-2EEE-4C56-BA47-04909B6A2144}" type="slidenum">
              <a:rPr lang="en-US" altLang="en-US"/>
              <a:pPr/>
              <a:t>‹#›</a:t>
            </a:fld>
            <a:endParaRPr lang="en-US" altLang="en-US"/>
          </a:p>
        </p:txBody>
      </p:sp>
    </p:spTree>
    <p:extLst>
      <p:ext uri="{BB962C8B-B14F-4D97-AF65-F5344CB8AC3E}">
        <p14:creationId xmlns:p14="http://schemas.microsoft.com/office/powerpoint/2010/main" val="32066997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D0A03E56-4471-4C35-B5D0-CD23FF9C6CAF}"/>
              </a:ext>
            </a:extLst>
          </p:cNvPr>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Text Placeholder 2">
            <a:extLst>
              <a:ext uri="{FF2B5EF4-FFF2-40B4-BE49-F238E27FC236}">
                <a16:creationId xmlns:a16="http://schemas.microsoft.com/office/drawing/2014/main" id="{E9C419F6-05D5-49BC-B32E-FC908FC5D8AF}"/>
              </a:ext>
            </a:extLst>
          </p:cNvPr>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a:extLst>
              <a:ext uri="{FF2B5EF4-FFF2-40B4-BE49-F238E27FC236}">
                <a16:creationId xmlns:a16="http://schemas.microsoft.com/office/drawing/2014/main" id="{571A8D05-31A0-4326-B980-96A0CFD9D5D0}"/>
              </a:ext>
            </a:extLst>
          </p:cNvPr>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cs typeface="+mn-cs"/>
              </a:defRPr>
            </a:lvl1pPr>
          </a:lstStyle>
          <a:p>
            <a:pPr>
              <a:defRPr/>
            </a:pPr>
            <a:fld id="{D4C3061A-3746-4441-A294-8EBE9BA221D1}" type="datetimeFigureOut">
              <a:rPr lang="en-US"/>
              <a:pPr>
                <a:defRPr/>
              </a:pPr>
              <a:t>5/20/2024</a:t>
            </a:fld>
            <a:endParaRPr lang="en-US"/>
          </a:p>
        </p:txBody>
      </p:sp>
      <p:sp>
        <p:nvSpPr>
          <p:cNvPr id="5" name="Footer Placeholder 4">
            <a:extLst>
              <a:ext uri="{FF2B5EF4-FFF2-40B4-BE49-F238E27FC236}">
                <a16:creationId xmlns:a16="http://schemas.microsoft.com/office/drawing/2014/main" id="{31BDD33A-E7C5-4A9D-A9F5-3B24E6B7EFF3}"/>
              </a:ext>
            </a:extLst>
          </p:cNvPr>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cs typeface="+mn-cs"/>
              </a:defRPr>
            </a:lvl1pPr>
          </a:lstStyle>
          <a:p>
            <a:pPr>
              <a:defRPr/>
            </a:pPr>
            <a:endParaRPr lang="en-US"/>
          </a:p>
        </p:txBody>
      </p:sp>
      <p:sp>
        <p:nvSpPr>
          <p:cNvPr id="6" name="Slide Number Placeholder 5">
            <a:extLst>
              <a:ext uri="{FF2B5EF4-FFF2-40B4-BE49-F238E27FC236}">
                <a16:creationId xmlns:a16="http://schemas.microsoft.com/office/drawing/2014/main" id="{24F6E390-5882-466D-B9D9-6A6DDAFFCE69}"/>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latin typeface="Calibri" panose="020F0502020204030204" pitchFamily="34" charset="0"/>
              </a:defRPr>
            </a:lvl1pPr>
          </a:lstStyle>
          <a:p>
            <a:fld id="{ABE362F2-DB3F-44E0-BF04-5C5741D2159C}" type="slidenum">
              <a:rPr lang="en-US" altLang="en-US"/>
              <a:pPr/>
              <a:t>‹#›</a:t>
            </a:fld>
            <a:endParaRPr lang="en-US"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video" Target="file:///\\FS16\USR\kufeg001\Documents\TODD%20BURRIS%20INFO\CLERY%20POLICE%20department%20WITH%20background%20music.mp4" TargetMode="External"/><Relationship Id="rId4" Type="http://schemas.openxmlformats.org/officeDocument/2006/relationships/image" Target="../media/image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hyperlink" Target="http://www.tamuk.edu/upd/crime-report.html" TargetMode="Externa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hyperlink" Target="http://www.tamuk.edu/upd/crime-report.html" TargetMode="External"/><Relationship Id="rId2" Type="http://schemas.openxmlformats.org/officeDocument/2006/relationships/hyperlink" Target="https://www.tamuk.edu/dean/dean_files/cleryreport.pdf" TargetMode="Externa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hyperlink" Target="https://www.tamuk.edu/dean/dean_files/cleryreport.pdf" TargetMode="External"/><Relationship Id="rId2" Type="http://schemas.openxmlformats.org/officeDocument/2006/relationships/hyperlink" Target="mailto:felipe.garza@tamuk.edu" TargetMode="Externa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le 1">
            <a:extLst>
              <a:ext uri="{FF2B5EF4-FFF2-40B4-BE49-F238E27FC236}">
                <a16:creationId xmlns:a16="http://schemas.microsoft.com/office/drawing/2014/main" id="{D6E00A7C-AF69-434B-AFE3-A73D58C5137D}"/>
              </a:ext>
            </a:extLst>
          </p:cNvPr>
          <p:cNvSpPr>
            <a:spLocks noGrp="1"/>
          </p:cNvSpPr>
          <p:nvPr>
            <p:ph type="ctrTitle"/>
          </p:nvPr>
        </p:nvSpPr>
        <p:spPr/>
        <p:txBody>
          <a:bodyPr/>
          <a:lstStyle/>
          <a:p>
            <a:endParaRPr lang="en-US" altLang="en-US"/>
          </a:p>
        </p:txBody>
      </p:sp>
      <p:sp>
        <p:nvSpPr>
          <p:cNvPr id="3" name="Subtitle 2">
            <a:extLst>
              <a:ext uri="{FF2B5EF4-FFF2-40B4-BE49-F238E27FC236}">
                <a16:creationId xmlns:a16="http://schemas.microsoft.com/office/drawing/2014/main" id="{43EB5BA1-2C3D-41FB-8FFE-1409E705FF09}"/>
              </a:ext>
            </a:extLst>
          </p:cNvPr>
          <p:cNvSpPr>
            <a:spLocks noGrp="1"/>
          </p:cNvSpPr>
          <p:nvPr>
            <p:ph type="subTitle" idx="1"/>
          </p:nvPr>
        </p:nvSpPr>
        <p:spPr/>
        <p:txBody>
          <a:bodyPr/>
          <a:lstStyle/>
          <a:p>
            <a:pPr>
              <a:defRPr/>
            </a:pPr>
            <a:endParaRPr lang="en-US"/>
          </a:p>
        </p:txBody>
      </p:sp>
      <p:pic>
        <p:nvPicPr>
          <p:cNvPr id="4" name="CLERY POLICE department WITH background music.mp4">
            <a:hlinkClick r:id="" action="ppaction://media"/>
            <a:extLst>
              <a:ext uri="{FF2B5EF4-FFF2-40B4-BE49-F238E27FC236}">
                <a16:creationId xmlns:a16="http://schemas.microsoft.com/office/drawing/2014/main" id="{D6F08E04-E710-4738-B43D-4FCBE17FBADF}"/>
              </a:ext>
            </a:extLst>
          </p:cNvPr>
          <p:cNvPicPr>
            <a:picLocks noChangeAspect="1"/>
          </p:cNvPicPr>
          <p:nvPr>
            <a:videoFile r:link="rId1"/>
          </p:nvPr>
        </p:nvPicPr>
        <p:blipFill>
          <a:blip r:embed="rId4">
            <a:extLst>
              <a:ext uri="{28A0092B-C50C-407E-A947-70E740481C1C}">
                <a14:useLocalDpi xmlns:a14="http://schemas.microsoft.com/office/drawing/2010/main" val="0"/>
              </a:ext>
            </a:extLst>
          </a:blip>
          <a:srcRect/>
          <a:stretch>
            <a:fillRect/>
          </a:stretch>
        </p:blipFill>
        <p:spPr bwMode="auto">
          <a:xfrm>
            <a:off x="0" y="838200"/>
            <a:ext cx="9144000" cy="518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nodeType="clickPar">
                      <p:stCondLst>
                        <p:cond delay="0"/>
                      </p:stCondLst>
                      <p:childTnLst>
                        <p:par>
                          <p:cTn id="4" fill="hold" nodeType="withGroup">
                            <p:stCondLst>
                              <p:cond delay="0"/>
                            </p:stCondLst>
                            <p:childTnLst>
                              <p:par>
                                <p:cTn id="5" presetID="2" presetClass="mediacall" presetSubtype="0" fill="hold" nodeType="clickEffect">
                                  <p:stCondLst>
                                    <p:cond delay="0"/>
                                  </p:stCondLst>
                                  <p:childTnLst>
                                    <p:cmd type="call" cmd="togglePause">
                                      <p:cBhvr>
                                        <p:cTn id="6" dur="1" fill="hold"/>
                                        <p:tgtEl>
                                          <p:spTgt spid="4"/>
                                        </p:tgtEl>
                                      </p:cBhvr>
                                    </p:cmd>
                                  </p:childTnLst>
                                </p:cTn>
                              </p:par>
                            </p:childTnLst>
                          </p:cTn>
                        </p:par>
                      </p:childTnLst>
                    </p:cTn>
                  </p:par>
                </p:childTnLst>
              </p:cTn>
              <p:nextCondLst>
                <p:cond evt="onClick" delay="0">
                  <p:tgtEl>
                    <p:spTgt spid="4"/>
                  </p:tgtEl>
                </p:cond>
              </p:nextCondLst>
            </p:seq>
            <p:video>
              <p:cMediaNode vol="80000">
                <p:cTn id="7" fill="hold" display="0">
                  <p:stCondLst>
                    <p:cond delay="indefinite"/>
                  </p:stCondLst>
                </p:cTn>
                <p:tgtEl>
                  <p:spTgt spid="4"/>
                </p:tgtEl>
              </p:cMediaNode>
            </p:vide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a:extLst>
              <a:ext uri="{FF2B5EF4-FFF2-40B4-BE49-F238E27FC236}">
                <a16:creationId xmlns:a16="http://schemas.microsoft.com/office/drawing/2014/main" id="{10321C7A-567A-4C82-9A11-2FEEA6C65672}"/>
              </a:ext>
            </a:extLst>
          </p:cNvPr>
          <p:cNvSpPr>
            <a:spLocks noGrp="1"/>
          </p:cNvSpPr>
          <p:nvPr>
            <p:ph type="title"/>
          </p:nvPr>
        </p:nvSpPr>
        <p:spPr>
          <a:xfrm>
            <a:off x="457200" y="274638"/>
            <a:ext cx="8229600" cy="792162"/>
          </a:xfrm>
        </p:spPr>
        <p:txBody>
          <a:bodyPr/>
          <a:lstStyle/>
          <a:p>
            <a:r>
              <a:rPr lang="en-US" altLang="en-US" sz="3600">
                <a:latin typeface="Arial Rounded MT Bold" panose="020F0704030504030204" pitchFamily="34" charset="0"/>
              </a:rPr>
              <a:t>Who Is NOT a CSA?</a:t>
            </a:r>
          </a:p>
        </p:txBody>
      </p:sp>
      <p:sp>
        <p:nvSpPr>
          <p:cNvPr id="14339" name="Content Placeholder 2">
            <a:extLst>
              <a:ext uri="{FF2B5EF4-FFF2-40B4-BE49-F238E27FC236}">
                <a16:creationId xmlns:a16="http://schemas.microsoft.com/office/drawing/2014/main" id="{E1FD90DD-F5E7-406E-B854-B09E0DF99FD3}"/>
              </a:ext>
            </a:extLst>
          </p:cNvPr>
          <p:cNvSpPr>
            <a:spLocks noGrp="1"/>
          </p:cNvSpPr>
          <p:nvPr>
            <p:ph idx="1"/>
          </p:nvPr>
        </p:nvSpPr>
        <p:spPr>
          <a:xfrm>
            <a:off x="457200" y="1066800"/>
            <a:ext cx="8229600" cy="5059363"/>
          </a:xfrm>
        </p:spPr>
        <p:txBody>
          <a:bodyPr/>
          <a:lstStyle/>
          <a:p>
            <a:pPr eaLnBrk="1" hangingPunct="1"/>
            <a:r>
              <a:rPr lang="en-US" altLang="en-US" sz="2800"/>
              <a:t>Administrative and clerical staff not responsible for students (e.g., payroll, administrative assistants, receptionists, etc.).</a:t>
            </a:r>
          </a:p>
          <a:p>
            <a:pPr eaLnBrk="1" hangingPunct="1"/>
            <a:r>
              <a:rPr lang="en-US" altLang="en-US" sz="2800"/>
              <a:t>Facilities staff such as custodians, plumbers, electricians, etc.</a:t>
            </a:r>
          </a:p>
          <a:p>
            <a:pPr eaLnBrk="1" hangingPunct="1"/>
            <a:r>
              <a:rPr lang="en-US" altLang="en-US" sz="2800"/>
              <a:t>Other support staff (food service workers, cashiers)</a:t>
            </a:r>
          </a:p>
          <a:p>
            <a:r>
              <a:rPr lang="en-US" altLang="en-US" sz="2800"/>
              <a:t>Faculty who do NOT serve as an advisor to a registered student organization; no responsibility for student or campus activities beyond the classroom.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4">
            <a:extLst>
              <a:ext uri="{FF2B5EF4-FFF2-40B4-BE49-F238E27FC236}">
                <a16:creationId xmlns:a16="http://schemas.microsoft.com/office/drawing/2014/main" id="{A04BE07B-1FB5-4DB8-8CB6-E2BC58AF2635}"/>
              </a:ext>
            </a:extLst>
          </p:cNvPr>
          <p:cNvSpPr>
            <a:spLocks noGrp="1"/>
          </p:cNvSpPr>
          <p:nvPr>
            <p:ph type="title"/>
          </p:nvPr>
        </p:nvSpPr>
        <p:spPr>
          <a:xfrm>
            <a:off x="457200" y="274638"/>
            <a:ext cx="8229600" cy="944562"/>
          </a:xfrm>
        </p:spPr>
        <p:txBody>
          <a:bodyPr/>
          <a:lstStyle/>
          <a:p>
            <a:pPr eaLnBrk="1" hangingPunct="1"/>
            <a:r>
              <a:rPr lang="en-US" altLang="en-US"/>
              <a:t>Reporting Crimes on Campus </a:t>
            </a:r>
          </a:p>
        </p:txBody>
      </p:sp>
      <p:sp>
        <p:nvSpPr>
          <p:cNvPr id="3" name="Content Placeholder 2">
            <a:extLst>
              <a:ext uri="{FF2B5EF4-FFF2-40B4-BE49-F238E27FC236}">
                <a16:creationId xmlns:a16="http://schemas.microsoft.com/office/drawing/2014/main" id="{A7083E74-946B-4EF4-917F-734E23695FD8}"/>
              </a:ext>
            </a:extLst>
          </p:cNvPr>
          <p:cNvSpPr>
            <a:spLocks noGrp="1"/>
          </p:cNvSpPr>
          <p:nvPr>
            <p:ph idx="1"/>
          </p:nvPr>
        </p:nvSpPr>
        <p:spPr>
          <a:xfrm>
            <a:off x="457200" y="1447800"/>
            <a:ext cx="8229600" cy="4678363"/>
          </a:xfrm>
        </p:spPr>
        <p:txBody>
          <a:bodyPr rtlCol="0">
            <a:normAutofit/>
          </a:bodyPr>
          <a:lstStyle/>
          <a:p>
            <a:pPr indent="0" eaLnBrk="1" fontAlgn="auto" hangingPunct="1">
              <a:spcAft>
                <a:spcPts val="0"/>
              </a:spcAft>
              <a:buFont typeface="Arial" panose="020B0604020202020204" pitchFamily="34" charset="0"/>
              <a:buNone/>
              <a:defRPr/>
            </a:pPr>
            <a:r>
              <a:rPr lang="en-US" sz="2800" dirty="0"/>
              <a:t>Texas A&amp;M University‐Kingsville and the University Police Department (UPD) encourage the prompt reporting of any incident that compromises the safety, health or rights of university community members to the University Police Department. </a:t>
            </a:r>
          </a:p>
          <a:p>
            <a:pPr marL="800100" indent="-457200" eaLnBrk="1" fontAlgn="auto" hangingPunct="1">
              <a:spcAft>
                <a:spcPts val="0"/>
              </a:spcAft>
              <a:defRPr/>
            </a:pPr>
            <a:r>
              <a:rPr lang="en-US" sz="2800" dirty="0"/>
              <a:t>Call UPD directly (361)593-2611, </a:t>
            </a:r>
          </a:p>
          <a:p>
            <a:pPr marL="800100" indent="-457200" eaLnBrk="1" fontAlgn="auto" hangingPunct="1">
              <a:spcAft>
                <a:spcPts val="0"/>
              </a:spcAft>
              <a:defRPr/>
            </a:pPr>
            <a:r>
              <a:rPr lang="en-US" sz="2800" dirty="0"/>
              <a:t>Report online </a:t>
            </a:r>
            <a:endParaRPr lang="en-US" sz="2000" dirty="0"/>
          </a:p>
          <a:p>
            <a:pPr indent="0" eaLnBrk="1" fontAlgn="auto" hangingPunct="1">
              <a:spcAft>
                <a:spcPts val="0"/>
              </a:spcAft>
              <a:buFont typeface="Arial" panose="020B0604020202020204" pitchFamily="34" charset="0"/>
              <a:buNone/>
              <a:defRPr/>
            </a:pPr>
            <a:r>
              <a:rPr lang="en-US" sz="2000" dirty="0"/>
              <a:t>                </a:t>
            </a:r>
            <a:r>
              <a:rPr lang="en-US" sz="2400" dirty="0">
                <a:hlinkClick r:id="rId2"/>
              </a:rPr>
              <a:t>http://www.tamuk.edu/upd/crime-report.html</a:t>
            </a:r>
            <a:endParaRPr lang="en-US" sz="2400" dirty="0"/>
          </a:p>
          <a:p>
            <a:pPr marL="800100" indent="-457200" eaLnBrk="1" fontAlgn="auto" hangingPunct="1">
              <a:spcAft>
                <a:spcPts val="0"/>
              </a:spcAft>
              <a:defRPr/>
            </a:pPr>
            <a:r>
              <a:rPr lang="en-US" sz="2800" dirty="0" err="1"/>
              <a:t>JavGuard</a:t>
            </a:r>
            <a:r>
              <a:rPr lang="en-US" sz="2800" dirty="0"/>
              <a:t> app</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a:extLst>
              <a:ext uri="{FF2B5EF4-FFF2-40B4-BE49-F238E27FC236}">
                <a16:creationId xmlns:a16="http://schemas.microsoft.com/office/drawing/2014/main" id="{2BD292D3-4695-4207-AFF1-7D99B1210C23}"/>
              </a:ext>
            </a:extLst>
          </p:cNvPr>
          <p:cNvSpPr>
            <a:spLocks noGrp="1"/>
          </p:cNvSpPr>
          <p:nvPr>
            <p:ph type="title"/>
          </p:nvPr>
        </p:nvSpPr>
        <p:spPr>
          <a:xfrm>
            <a:off x="457200" y="274638"/>
            <a:ext cx="8229600" cy="715962"/>
          </a:xfrm>
        </p:spPr>
        <p:txBody>
          <a:bodyPr/>
          <a:lstStyle/>
          <a:p>
            <a:pPr eaLnBrk="1" hangingPunct="1"/>
            <a:r>
              <a:rPr lang="en-US" altLang="en-US" sz="3200">
                <a:latin typeface="Arial Rounded MT Bold" panose="020F0704030504030204" pitchFamily="34" charset="0"/>
              </a:rPr>
              <a:t>CSA Responsibilities</a:t>
            </a:r>
          </a:p>
        </p:txBody>
      </p:sp>
      <p:sp>
        <p:nvSpPr>
          <p:cNvPr id="3" name="Content Placeholder 2">
            <a:extLst>
              <a:ext uri="{FF2B5EF4-FFF2-40B4-BE49-F238E27FC236}">
                <a16:creationId xmlns:a16="http://schemas.microsoft.com/office/drawing/2014/main" id="{A60C3A65-C466-471F-8E50-C7C2A5960B05}"/>
              </a:ext>
            </a:extLst>
          </p:cNvPr>
          <p:cNvSpPr>
            <a:spLocks noGrp="1"/>
          </p:cNvSpPr>
          <p:nvPr>
            <p:ph idx="1"/>
          </p:nvPr>
        </p:nvSpPr>
        <p:spPr>
          <a:xfrm>
            <a:off x="304800" y="1143000"/>
            <a:ext cx="8534400" cy="4983163"/>
          </a:xfrm>
        </p:spPr>
        <p:txBody>
          <a:bodyPr rtlCol="0">
            <a:noAutofit/>
          </a:bodyPr>
          <a:lstStyle/>
          <a:p>
            <a:pPr marL="0" indent="0">
              <a:buFont typeface="Arial" charset="0"/>
              <a:buNone/>
              <a:defRPr/>
            </a:pPr>
            <a:r>
              <a:rPr lang="en-US" sz="1800" b="1" dirty="0"/>
              <a:t>The Campus Security Authority’s primary responsibility is...</a:t>
            </a:r>
            <a:endParaRPr lang="en-US" sz="1800" dirty="0"/>
          </a:p>
          <a:p>
            <a:pPr marL="0" indent="0">
              <a:buFont typeface="Arial" charset="0"/>
              <a:buNone/>
              <a:defRPr/>
            </a:pPr>
            <a:r>
              <a:rPr lang="en-US" sz="1800" i="1" dirty="0"/>
              <a:t>“to report allegations made in good faith to the reporting structure established by the institution.”</a:t>
            </a:r>
            <a:endParaRPr lang="en-US" sz="1800" dirty="0"/>
          </a:p>
          <a:p>
            <a:pPr marL="0" indent="0">
              <a:buFont typeface="Arial" charset="0"/>
              <a:buNone/>
              <a:defRPr/>
            </a:pPr>
            <a:r>
              <a:rPr lang="en-US" sz="1800" dirty="0"/>
              <a:t>In </a:t>
            </a:r>
            <a:r>
              <a:rPr lang="en-US" sz="1800" b="1" dirty="0"/>
              <a:t>“good faith” </a:t>
            </a:r>
            <a:r>
              <a:rPr lang="en-US" sz="1800" dirty="0"/>
              <a:t>means there is a reasonable basis for believing that the information is not simply rumor or hearsay. That is, there is little or no reason to doubt the validity of the information. What you must disclose, therefore, are statistics from reports of alleged criminal incidents. </a:t>
            </a:r>
          </a:p>
          <a:p>
            <a:pPr>
              <a:defRPr/>
            </a:pPr>
            <a:r>
              <a:rPr lang="en-US" sz="1800" dirty="0"/>
              <a:t>It is not necessary for the crime to have been investigated by the police or a campus security authority, nor must a finding of guilt or responsibility be made to disclose the statistic.</a:t>
            </a:r>
          </a:p>
          <a:p>
            <a:pPr>
              <a:defRPr/>
            </a:pPr>
            <a:r>
              <a:rPr lang="en-US" sz="1800" dirty="0"/>
              <a:t>CSA’s must be trained to immediately report crimes to the institution’s reporting structure, so these reports may be assessed for potential Timely Warning Notices if necessary. The university does not want a CSA to receive a report of a crime and then wait a few days to submit the information. The institution has lost the opportunity to react in a timely manner to the reported crime and respond accordingly.</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a:extLst>
              <a:ext uri="{FF2B5EF4-FFF2-40B4-BE49-F238E27FC236}">
                <a16:creationId xmlns:a16="http://schemas.microsoft.com/office/drawing/2014/main" id="{7137C7E2-2AD2-4F6F-A6D3-795F6168F868}"/>
              </a:ext>
            </a:extLst>
          </p:cNvPr>
          <p:cNvSpPr>
            <a:spLocks noGrp="1"/>
          </p:cNvSpPr>
          <p:nvPr>
            <p:ph type="title"/>
          </p:nvPr>
        </p:nvSpPr>
        <p:spPr>
          <a:xfrm>
            <a:off x="457200" y="274638"/>
            <a:ext cx="8229600" cy="868362"/>
          </a:xfrm>
        </p:spPr>
        <p:txBody>
          <a:bodyPr/>
          <a:lstStyle/>
          <a:p>
            <a:r>
              <a:rPr lang="en-US" altLang="en-US" sz="3200">
                <a:latin typeface="Arial Rounded MT Bold" panose="020F0704030504030204" pitchFamily="34" charset="0"/>
              </a:rPr>
              <a:t>Reporting An Incident – Get the Facts</a:t>
            </a:r>
          </a:p>
        </p:txBody>
      </p:sp>
      <p:sp>
        <p:nvSpPr>
          <p:cNvPr id="3" name="Content Placeholder 2">
            <a:extLst>
              <a:ext uri="{FF2B5EF4-FFF2-40B4-BE49-F238E27FC236}">
                <a16:creationId xmlns:a16="http://schemas.microsoft.com/office/drawing/2014/main" id="{15C76615-94B3-426E-A424-55DEA13F50B5}"/>
              </a:ext>
            </a:extLst>
          </p:cNvPr>
          <p:cNvSpPr>
            <a:spLocks noGrp="1"/>
          </p:cNvSpPr>
          <p:nvPr>
            <p:ph idx="1"/>
          </p:nvPr>
        </p:nvSpPr>
        <p:spPr>
          <a:xfrm>
            <a:off x="457200" y="1295400"/>
            <a:ext cx="8229600" cy="4830763"/>
          </a:xfrm>
        </p:spPr>
        <p:txBody>
          <a:bodyPr/>
          <a:lstStyle/>
          <a:p>
            <a:pPr marL="0" indent="0">
              <a:buFont typeface="Arial" panose="020B0604020202020204" pitchFamily="34" charset="0"/>
              <a:buNone/>
              <a:defRPr/>
            </a:pPr>
            <a:r>
              <a:rPr lang="en-US" sz="2800" dirty="0">
                <a:latin typeface="Arial Rounded MT Bold" panose="020F0704030504030204" pitchFamily="34" charset="0"/>
              </a:rPr>
              <a:t>Important questions to ask</a:t>
            </a:r>
          </a:p>
          <a:p>
            <a:pPr>
              <a:defRPr/>
            </a:pPr>
            <a:r>
              <a:rPr lang="en-US" dirty="0"/>
              <a:t>Is a violent crime in progress? (Call police)</a:t>
            </a:r>
          </a:p>
          <a:p>
            <a:pPr>
              <a:defRPr/>
            </a:pPr>
            <a:r>
              <a:rPr lang="en-US" dirty="0"/>
              <a:t>Has the victim sought or is in need of assistance services?</a:t>
            </a:r>
          </a:p>
          <a:p>
            <a:pPr>
              <a:defRPr/>
            </a:pPr>
            <a:r>
              <a:rPr lang="en-US" dirty="0"/>
              <a:t>What happened? How, when and where did it happen? Is there an identified suspect?</a:t>
            </a:r>
          </a:p>
          <a:p>
            <a:pPr>
              <a:defRPr/>
            </a:pPr>
            <a:r>
              <a:rPr lang="en-US" dirty="0"/>
              <a:t>Has incident been reported to police or other CSA?</a:t>
            </a:r>
          </a:p>
          <a:p>
            <a:pPr>
              <a:defRPr/>
            </a:pPr>
            <a:r>
              <a:rPr lang="en-US" dirty="0"/>
              <a:t>Does victim wish to remain anonymous?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a:extLst>
              <a:ext uri="{FF2B5EF4-FFF2-40B4-BE49-F238E27FC236}">
                <a16:creationId xmlns:a16="http://schemas.microsoft.com/office/drawing/2014/main" id="{6A9E7F03-CB63-4C11-80E1-C4A39B8FFF9F}"/>
              </a:ext>
            </a:extLst>
          </p:cNvPr>
          <p:cNvSpPr>
            <a:spLocks noGrp="1"/>
          </p:cNvSpPr>
          <p:nvPr>
            <p:ph type="title"/>
          </p:nvPr>
        </p:nvSpPr>
        <p:spPr/>
        <p:txBody>
          <a:bodyPr/>
          <a:lstStyle/>
          <a:p>
            <a:pPr eaLnBrk="1" hangingPunct="1"/>
            <a:r>
              <a:rPr lang="en-US" altLang="en-US">
                <a:latin typeface="Arial Rounded MT Bold" panose="020F0704030504030204" pitchFamily="34" charset="0"/>
              </a:rPr>
              <a:t>Crimes We Must Report:</a:t>
            </a:r>
          </a:p>
        </p:txBody>
      </p:sp>
      <p:sp>
        <p:nvSpPr>
          <p:cNvPr id="18435" name="Content Placeholder 2">
            <a:extLst>
              <a:ext uri="{FF2B5EF4-FFF2-40B4-BE49-F238E27FC236}">
                <a16:creationId xmlns:a16="http://schemas.microsoft.com/office/drawing/2014/main" id="{83E82C1A-DEFB-4F0E-95D8-FA6F76A28300}"/>
              </a:ext>
            </a:extLst>
          </p:cNvPr>
          <p:cNvSpPr>
            <a:spLocks noGrp="1"/>
          </p:cNvSpPr>
          <p:nvPr>
            <p:ph idx="1"/>
          </p:nvPr>
        </p:nvSpPr>
        <p:spPr/>
        <p:txBody>
          <a:bodyPr/>
          <a:lstStyle/>
          <a:p>
            <a:pPr eaLnBrk="1" hangingPunct="1"/>
            <a:r>
              <a:rPr lang="en-US" altLang="en-US" sz="2800"/>
              <a:t>Murder/Non-Negligent Manslaughter</a:t>
            </a:r>
          </a:p>
          <a:p>
            <a:pPr eaLnBrk="1" hangingPunct="1"/>
            <a:r>
              <a:rPr lang="en-US" altLang="en-US" sz="2800"/>
              <a:t>Manslaughter by Negligence </a:t>
            </a:r>
          </a:p>
          <a:p>
            <a:pPr eaLnBrk="1" hangingPunct="1"/>
            <a:r>
              <a:rPr lang="fr-FR" altLang="en-US" sz="2800"/>
              <a:t>Sex Offenses - forcible (Rape, Fondling) &amp; non-forcible (Incest, Statutory Rape)</a:t>
            </a:r>
          </a:p>
          <a:p>
            <a:pPr eaLnBrk="1" hangingPunct="1"/>
            <a:r>
              <a:rPr lang="en-US" altLang="en-US" sz="2800"/>
              <a:t>Aggravated Assault</a:t>
            </a:r>
          </a:p>
          <a:p>
            <a:pPr eaLnBrk="1" hangingPunct="1"/>
            <a:r>
              <a:rPr lang="en-US" altLang="en-US" sz="2800"/>
              <a:t>Robbery </a:t>
            </a:r>
          </a:p>
          <a:p>
            <a:pPr eaLnBrk="1" hangingPunct="1"/>
            <a:r>
              <a:rPr lang="en-US" altLang="en-US" sz="2800"/>
              <a:t>Burglary </a:t>
            </a:r>
          </a:p>
          <a:p>
            <a:pPr eaLnBrk="1" hangingPunct="1"/>
            <a:r>
              <a:rPr lang="en-US" altLang="en-US" sz="2800"/>
              <a:t>Motor vehicle theft (includes golf carts)</a:t>
            </a:r>
          </a:p>
          <a:p>
            <a:pPr eaLnBrk="1" hangingPunct="1"/>
            <a:r>
              <a:rPr lang="en-US" altLang="en-US" sz="2800"/>
              <a:t>Arson </a:t>
            </a:r>
          </a:p>
          <a:p>
            <a:pPr eaLnBrk="1" hangingPunct="1"/>
            <a:endParaRPr lang="en-US" altLang="en-US"/>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a:extLst>
              <a:ext uri="{FF2B5EF4-FFF2-40B4-BE49-F238E27FC236}">
                <a16:creationId xmlns:a16="http://schemas.microsoft.com/office/drawing/2014/main" id="{C0A6B90A-1089-4286-9531-D6A51327893D}"/>
              </a:ext>
            </a:extLst>
          </p:cNvPr>
          <p:cNvSpPr>
            <a:spLocks noGrp="1"/>
          </p:cNvSpPr>
          <p:nvPr>
            <p:ph type="title"/>
          </p:nvPr>
        </p:nvSpPr>
        <p:spPr/>
        <p:txBody>
          <a:bodyPr/>
          <a:lstStyle/>
          <a:p>
            <a:pPr eaLnBrk="1" hangingPunct="1"/>
            <a:r>
              <a:rPr lang="en-US" altLang="en-US"/>
              <a:t>Crimes We Must Report – cont.</a:t>
            </a:r>
          </a:p>
        </p:txBody>
      </p:sp>
      <p:sp>
        <p:nvSpPr>
          <p:cNvPr id="19459" name="Content Placeholder 2">
            <a:extLst>
              <a:ext uri="{FF2B5EF4-FFF2-40B4-BE49-F238E27FC236}">
                <a16:creationId xmlns:a16="http://schemas.microsoft.com/office/drawing/2014/main" id="{1C18FA4E-0ECF-4BB1-9E2F-F6B6B6A4B54F}"/>
              </a:ext>
            </a:extLst>
          </p:cNvPr>
          <p:cNvSpPr>
            <a:spLocks noGrp="1"/>
          </p:cNvSpPr>
          <p:nvPr>
            <p:ph idx="1"/>
          </p:nvPr>
        </p:nvSpPr>
        <p:spPr>
          <a:xfrm>
            <a:off x="457200" y="1295400"/>
            <a:ext cx="8229600" cy="4525963"/>
          </a:xfrm>
        </p:spPr>
        <p:txBody>
          <a:bodyPr/>
          <a:lstStyle/>
          <a:p>
            <a:pPr eaLnBrk="1" hangingPunct="1"/>
            <a:r>
              <a:rPr lang="en-US" altLang="en-US"/>
              <a:t>Domestic Violence</a:t>
            </a:r>
          </a:p>
          <a:p>
            <a:pPr eaLnBrk="1" hangingPunct="1"/>
            <a:r>
              <a:rPr lang="fr-FR" altLang="en-US"/>
              <a:t>Dating Violence</a:t>
            </a:r>
          </a:p>
          <a:p>
            <a:pPr eaLnBrk="1" hangingPunct="1"/>
            <a:r>
              <a:rPr lang="en-US" altLang="en-US"/>
              <a:t>Stalking</a:t>
            </a:r>
          </a:p>
          <a:p>
            <a:pPr eaLnBrk="1" hangingPunct="1"/>
            <a:r>
              <a:rPr lang="en-US" altLang="en-US"/>
              <a:t>Hate Crimes </a:t>
            </a:r>
            <a:r>
              <a:rPr lang="en-US" altLang="en-US" sz="2400"/>
              <a:t>(categories of bias include the victim's actual or perceived race, religion, gender, gender identity, sexual orientation, ethnicity, national origin, and disability)</a:t>
            </a:r>
          </a:p>
          <a:p>
            <a:pPr eaLnBrk="1" hangingPunct="1"/>
            <a:r>
              <a:rPr lang="en-US" altLang="en-US"/>
              <a:t>Weapons Violations</a:t>
            </a:r>
          </a:p>
          <a:p>
            <a:pPr eaLnBrk="1" hangingPunct="1"/>
            <a:r>
              <a:rPr lang="en-US" altLang="en-US"/>
              <a:t>Drug Abuse Violations</a:t>
            </a:r>
          </a:p>
          <a:p>
            <a:pPr eaLnBrk="1" hangingPunct="1"/>
            <a:r>
              <a:rPr lang="en-US" altLang="en-US"/>
              <a:t>Liquor Law Violations</a:t>
            </a:r>
          </a:p>
          <a:p>
            <a:pPr eaLnBrk="1" hangingPunct="1"/>
            <a:endParaRPr lang="en-US" altLang="en-US"/>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680A91-CED3-4BA1-ACDC-126EC6EFCCEE}"/>
              </a:ext>
            </a:extLst>
          </p:cNvPr>
          <p:cNvSpPr>
            <a:spLocks noGrp="1"/>
          </p:cNvSpPr>
          <p:nvPr>
            <p:ph type="title"/>
          </p:nvPr>
        </p:nvSpPr>
        <p:spPr/>
        <p:txBody>
          <a:bodyPr rtlCol="0">
            <a:normAutofit fontScale="90000"/>
          </a:bodyPr>
          <a:lstStyle/>
          <a:p>
            <a:pPr eaLnBrk="1" fontAlgn="auto" hangingPunct="1">
              <a:spcAft>
                <a:spcPts val="0"/>
              </a:spcAft>
              <a:defRPr/>
            </a:pPr>
            <a:r>
              <a:rPr lang="en-US" dirty="0">
                <a:latin typeface="Arial Rounded MT Bold" panose="020F0704030504030204" pitchFamily="34" charset="0"/>
              </a:rPr>
              <a:t>Other Violations That Must Be Reported:</a:t>
            </a:r>
          </a:p>
        </p:txBody>
      </p:sp>
      <p:sp>
        <p:nvSpPr>
          <p:cNvPr id="3" name="Content Placeholder 2">
            <a:extLst>
              <a:ext uri="{FF2B5EF4-FFF2-40B4-BE49-F238E27FC236}">
                <a16:creationId xmlns:a16="http://schemas.microsoft.com/office/drawing/2014/main" id="{1131CDF9-D30B-438E-B4AF-43944EE44E46}"/>
              </a:ext>
            </a:extLst>
          </p:cNvPr>
          <p:cNvSpPr>
            <a:spLocks noGrp="1"/>
          </p:cNvSpPr>
          <p:nvPr>
            <p:ph idx="1"/>
          </p:nvPr>
        </p:nvSpPr>
        <p:spPr/>
        <p:txBody>
          <a:bodyPr rtlCol="0">
            <a:normAutofit fontScale="92500" lnSpcReduction="20000"/>
          </a:bodyPr>
          <a:lstStyle/>
          <a:p>
            <a:pPr eaLnBrk="1" fontAlgn="auto" hangingPunct="1">
              <a:spcAft>
                <a:spcPts val="0"/>
              </a:spcAft>
              <a:buFont typeface="Arial" charset="0"/>
              <a:buChar char="•"/>
              <a:defRPr/>
            </a:pPr>
            <a:r>
              <a:rPr lang="en-US" b="1" dirty="0"/>
              <a:t>Hate crimes</a:t>
            </a:r>
            <a:r>
              <a:rPr lang="en-US" dirty="0"/>
              <a:t>, including the seven prior listed on prior page, or any other crime causing bodily injury, if motivated by hate. The current regulations added the crimes of larceny-theft, simple assault, intimidation, and the destruction, damage, or vandalism of property to the list of hate or bias-related crimes.</a:t>
            </a:r>
          </a:p>
          <a:p>
            <a:pPr eaLnBrk="1" fontAlgn="auto" hangingPunct="1">
              <a:spcAft>
                <a:spcPts val="0"/>
              </a:spcAft>
              <a:defRPr/>
            </a:pPr>
            <a:r>
              <a:rPr lang="en-US" dirty="0"/>
              <a:t>Any liquor, drug or weapons violations-both arrests and disciplinary referrals for </a:t>
            </a:r>
            <a:r>
              <a:rPr lang="en-US" b="1" dirty="0"/>
              <a:t>students and employees (staff &amp; faculty) and arrests of campus visitors.</a:t>
            </a:r>
          </a:p>
          <a:p>
            <a:pPr eaLnBrk="1" fontAlgn="auto" hangingPunct="1">
              <a:spcAft>
                <a:spcPts val="0"/>
              </a:spcAft>
              <a:defRPr/>
            </a:pPr>
            <a:endParaRPr lang="en-US"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a:extLst>
              <a:ext uri="{FF2B5EF4-FFF2-40B4-BE49-F238E27FC236}">
                <a16:creationId xmlns:a16="http://schemas.microsoft.com/office/drawing/2014/main" id="{CB0F24D2-9C6C-4D24-91FC-308D0B3ACC23}"/>
              </a:ext>
            </a:extLst>
          </p:cNvPr>
          <p:cNvSpPr>
            <a:spLocks noGrp="1"/>
          </p:cNvSpPr>
          <p:nvPr>
            <p:ph type="title"/>
          </p:nvPr>
        </p:nvSpPr>
        <p:spPr/>
        <p:txBody>
          <a:bodyPr/>
          <a:lstStyle/>
          <a:p>
            <a:pPr eaLnBrk="1" hangingPunct="1"/>
            <a:r>
              <a:rPr lang="en-US" altLang="en-US">
                <a:latin typeface="Arial Rounded MT Bold" panose="020F0704030504030204" pitchFamily="34" charset="0"/>
              </a:rPr>
              <a:t>Timing is Critical</a:t>
            </a:r>
          </a:p>
        </p:txBody>
      </p:sp>
      <p:sp>
        <p:nvSpPr>
          <p:cNvPr id="21507" name="Content Placeholder 2">
            <a:extLst>
              <a:ext uri="{FF2B5EF4-FFF2-40B4-BE49-F238E27FC236}">
                <a16:creationId xmlns:a16="http://schemas.microsoft.com/office/drawing/2014/main" id="{0F224DA3-6F3B-41BD-B44E-FCEDA85B7329}"/>
              </a:ext>
            </a:extLst>
          </p:cNvPr>
          <p:cNvSpPr>
            <a:spLocks noGrp="1"/>
          </p:cNvSpPr>
          <p:nvPr>
            <p:ph idx="1"/>
          </p:nvPr>
        </p:nvSpPr>
        <p:spPr/>
        <p:txBody>
          <a:bodyPr/>
          <a:lstStyle/>
          <a:p>
            <a:pPr eaLnBrk="1" hangingPunct="1"/>
            <a:r>
              <a:rPr lang="en-US" altLang="en-US"/>
              <a:t>Be sure to document…(use the form provided)</a:t>
            </a:r>
          </a:p>
          <a:p>
            <a:pPr lvl="1" eaLnBrk="1" hangingPunct="1"/>
            <a:r>
              <a:rPr lang="en-US" altLang="en-US" b="1"/>
              <a:t>When the crime or incident occurred </a:t>
            </a:r>
          </a:p>
          <a:p>
            <a:pPr lvl="1" eaLnBrk="1" hangingPunct="1"/>
            <a:r>
              <a:rPr lang="en-US" altLang="en-US" b="1"/>
              <a:t>When it was reported to you</a:t>
            </a:r>
          </a:p>
          <a:p>
            <a:pPr eaLnBrk="1" hangingPunct="1"/>
            <a:r>
              <a:rPr lang="en-US" altLang="en-US"/>
              <a:t>The law requires that the crime be included in the Clery Crime Report for the calendar year in which it was first reported to a Campus Security Authority.</a:t>
            </a:r>
          </a:p>
          <a:p>
            <a:pPr eaLnBrk="1" hangingPunct="1"/>
            <a:r>
              <a:rPr lang="en-US" altLang="en-US"/>
              <a:t>May need to issue a Timely Warning Notice</a:t>
            </a:r>
          </a:p>
          <a:p>
            <a:pPr eaLnBrk="1" hangingPunct="1"/>
            <a:endParaRPr lang="en-US" altLang="en-US"/>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a:extLst>
              <a:ext uri="{FF2B5EF4-FFF2-40B4-BE49-F238E27FC236}">
                <a16:creationId xmlns:a16="http://schemas.microsoft.com/office/drawing/2014/main" id="{C2E1EF7A-8209-4505-9E51-B5C6AC2282A5}"/>
              </a:ext>
            </a:extLst>
          </p:cNvPr>
          <p:cNvSpPr>
            <a:spLocks noGrp="1"/>
          </p:cNvSpPr>
          <p:nvPr>
            <p:ph type="title"/>
          </p:nvPr>
        </p:nvSpPr>
        <p:spPr/>
        <p:txBody>
          <a:bodyPr/>
          <a:lstStyle/>
          <a:p>
            <a:pPr eaLnBrk="1" hangingPunct="1"/>
            <a:r>
              <a:rPr lang="en-US" altLang="en-US">
                <a:latin typeface="Arial Rounded MT Bold" panose="020F0704030504030204" pitchFamily="34" charset="0"/>
              </a:rPr>
              <a:t>Report Crimes by Location</a:t>
            </a:r>
            <a:br>
              <a:rPr lang="en-US" altLang="en-US">
                <a:latin typeface="Arial Rounded MT Bold" panose="020F0704030504030204" pitchFamily="34" charset="0"/>
              </a:rPr>
            </a:br>
            <a:r>
              <a:rPr lang="en-US" altLang="en-US">
                <a:latin typeface="Arial Rounded MT Bold" panose="020F0704030504030204" pitchFamily="34" charset="0"/>
              </a:rPr>
              <a:t>Campus Geography</a:t>
            </a:r>
          </a:p>
        </p:txBody>
      </p:sp>
      <p:sp>
        <p:nvSpPr>
          <p:cNvPr id="20483" name="Content Placeholder 2">
            <a:extLst>
              <a:ext uri="{FF2B5EF4-FFF2-40B4-BE49-F238E27FC236}">
                <a16:creationId xmlns:a16="http://schemas.microsoft.com/office/drawing/2014/main" id="{37E4D5E8-7525-4E18-BEF7-BDA60E746EC3}"/>
              </a:ext>
            </a:extLst>
          </p:cNvPr>
          <p:cNvSpPr>
            <a:spLocks noGrp="1"/>
          </p:cNvSpPr>
          <p:nvPr>
            <p:ph idx="1"/>
          </p:nvPr>
        </p:nvSpPr>
        <p:spPr/>
        <p:txBody>
          <a:bodyPr/>
          <a:lstStyle/>
          <a:p>
            <a:pPr marL="0" indent="0" eaLnBrk="1" hangingPunct="1">
              <a:buFont typeface="Arial" charset="0"/>
              <a:buNone/>
              <a:defRPr/>
            </a:pPr>
            <a:r>
              <a:rPr lang="en-US" b="1" u="sng" dirty="0"/>
              <a:t>A crime must be reported if it occurred</a:t>
            </a:r>
            <a:endParaRPr lang="en-US" b="1" dirty="0"/>
          </a:p>
          <a:p>
            <a:pPr marL="0" indent="0" eaLnBrk="1" hangingPunct="1">
              <a:buFont typeface="Arial" charset="0"/>
              <a:buNone/>
              <a:defRPr/>
            </a:pPr>
            <a:endParaRPr lang="en-US" sz="1100" b="1" u="sng" dirty="0"/>
          </a:p>
          <a:p>
            <a:pPr eaLnBrk="1" hangingPunct="1">
              <a:buFont typeface="Arial" charset="0"/>
              <a:buChar char="•"/>
              <a:defRPr/>
            </a:pPr>
            <a:r>
              <a:rPr lang="en-US" dirty="0"/>
              <a:t>On-campus or on TAMUK property.</a:t>
            </a:r>
          </a:p>
          <a:p>
            <a:pPr eaLnBrk="1" hangingPunct="1">
              <a:buFont typeface="Arial" charset="0"/>
              <a:buChar char="•"/>
              <a:defRPr/>
            </a:pPr>
            <a:r>
              <a:rPr lang="en-US" dirty="0"/>
              <a:t>On-campus in </a:t>
            </a:r>
            <a:r>
              <a:rPr lang="en-US" b="1" dirty="0"/>
              <a:t>university residence halls.</a:t>
            </a:r>
          </a:p>
          <a:p>
            <a:pPr eaLnBrk="1" hangingPunct="1">
              <a:buFont typeface="Arial" charset="0"/>
              <a:buChar char="•"/>
              <a:defRPr/>
            </a:pPr>
            <a:r>
              <a:rPr lang="en-US" dirty="0"/>
              <a:t>On public property </a:t>
            </a:r>
            <a:r>
              <a:rPr lang="en-US" b="1" i="1" dirty="0"/>
              <a:t>adjacent to campus (streets, sidewalks, parking lots, parks)</a:t>
            </a:r>
          </a:p>
          <a:p>
            <a:pPr eaLnBrk="1" hangingPunct="1">
              <a:buFont typeface="Arial" charset="0"/>
              <a:buChar char="•"/>
              <a:defRPr/>
            </a:pPr>
            <a:endParaRPr lang="en-US"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a:extLst>
              <a:ext uri="{FF2B5EF4-FFF2-40B4-BE49-F238E27FC236}">
                <a16:creationId xmlns:a16="http://schemas.microsoft.com/office/drawing/2014/main" id="{BA015C0F-101A-451B-84A3-0F43A1C77D22}"/>
              </a:ext>
            </a:extLst>
          </p:cNvPr>
          <p:cNvSpPr>
            <a:spLocks noGrp="1"/>
          </p:cNvSpPr>
          <p:nvPr>
            <p:ph type="title"/>
          </p:nvPr>
        </p:nvSpPr>
        <p:spPr/>
        <p:txBody>
          <a:bodyPr/>
          <a:lstStyle/>
          <a:p>
            <a:pPr eaLnBrk="1" hangingPunct="1"/>
            <a:r>
              <a:rPr lang="en-US" altLang="en-US" sz="3600">
                <a:latin typeface="Arial Rounded MT Bold" panose="020F0704030504030204" pitchFamily="34" charset="0"/>
              </a:rPr>
              <a:t>Report Crimes by Location, cont.</a:t>
            </a:r>
          </a:p>
        </p:txBody>
      </p:sp>
      <p:sp>
        <p:nvSpPr>
          <p:cNvPr id="23555" name="Content Placeholder 2">
            <a:extLst>
              <a:ext uri="{FF2B5EF4-FFF2-40B4-BE49-F238E27FC236}">
                <a16:creationId xmlns:a16="http://schemas.microsoft.com/office/drawing/2014/main" id="{FB58B095-5C31-4789-9020-AEA7FB8B60E9}"/>
              </a:ext>
            </a:extLst>
          </p:cNvPr>
          <p:cNvSpPr>
            <a:spLocks noGrp="1"/>
          </p:cNvSpPr>
          <p:nvPr>
            <p:ph idx="1"/>
          </p:nvPr>
        </p:nvSpPr>
        <p:spPr/>
        <p:txBody>
          <a:bodyPr/>
          <a:lstStyle/>
          <a:p>
            <a:pPr eaLnBrk="1" hangingPunct="1"/>
            <a:r>
              <a:rPr lang="en-US" altLang="en-US"/>
              <a:t>Under the law, some off-campus locations are deemed so closely related to the University that crimes occurring at those locations are included in campus crime statistics. </a:t>
            </a:r>
          </a:p>
          <a:p>
            <a:pPr eaLnBrk="1" hangingPunct="1"/>
            <a:r>
              <a:rPr lang="en-US" altLang="en-US" i="1"/>
              <a:t>Example: Crimes occurring at student organization properties and at university owned or controlled facilities “frequently used by students.”</a:t>
            </a:r>
            <a:endParaRPr lang="en-US" altLang="en-US"/>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4" descr="E:\Pictures\Picture\DSC00948.JPG">
            <a:extLst>
              <a:ext uri="{FF2B5EF4-FFF2-40B4-BE49-F238E27FC236}">
                <a16:creationId xmlns:a16="http://schemas.microsoft.com/office/drawing/2014/main" id="{B2F2E1B5-D25A-4756-84A3-961C429D868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800" y="228600"/>
            <a:ext cx="8331200" cy="6248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47" name="Title 1">
            <a:extLst>
              <a:ext uri="{FF2B5EF4-FFF2-40B4-BE49-F238E27FC236}">
                <a16:creationId xmlns:a16="http://schemas.microsoft.com/office/drawing/2014/main" id="{EE769816-AFE3-4A6C-9FB4-C42E5CDF2383}"/>
              </a:ext>
            </a:extLst>
          </p:cNvPr>
          <p:cNvSpPr>
            <a:spLocks noGrp="1"/>
          </p:cNvSpPr>
          <p:nvPr>
            <p:ph type="ctrTitle"/>
          </p:nvPr>
        </p:nvSpPr>
        <p:spPr>
          <a:xfrm>
            <a:off x="584200" y="2133600"/>
            <a:ext cx="7772400" cy="1828800"/>
          </a:xfrm>
        </p:spPr>
        <p:txBody>
          <a:bodyPr/>
          <a:lstStyle/>
          <a:p>
            <a:pPr eaLnBrk="1" hangingPunct="1"/>
            <a:r>
              <a:rPr lang="en-US" altLang="en-US"/>
              <a:t>CAMPUS CLERY COMPLIANCE COMMITTEE</a:t>
            </a:r>
            <a:br>
              <a:rPr lang="en-US" altLang="en-US"/>
            </a:br>
            <a:br>
              <a:rPr lang="en-US" altLang="en-US"/>
            </a:br>
            <a:br>
              <a:rPr lang="en-US" altLang="en-US"/>
            </a:br>
            <a:br>
              <a:rPr lang="en-US" altLang="en-US"/>
            </a:br>
            <a:br>
              <a:rPr lang="en-US" altLang="en-US"/>
            </a:br>
            <a:br>
              <a:rPr lang="en-US" altLang="en-US"/>
            </a:br>
            <a:r>
              <a:rPr lang="en-US" altLang="en-US"/>
              <a:t>CSA TRAINING - 2022</a:t>
            </a:r>
          </a:p>
        </p:txBody>
      </p:sp>
      <p:sp>
        <p:nvSpPr>
          <p:cNvPr id="3" name="Subtitle 2">
            <a:extLst>
              <a:ext uri="{FF2B5EF4-FFF2-40B4-BE49-F238E27FC236}">
                <a16:creationId xmlns:a16="http://schemas.microsoft.com/office/drawing/2014/main" id="{F05A172D-01F8-4878-A0E2-AE48E46A62D3}"/>
              </a:ext>
            </a:extLst>
          </p:cNvPr>
          <p:cNvSpPr>
            <a:spLocks noGrp="1"/>
          </p:cNvSpPr>
          <p:nvPr>
            <p:ph type="subTitle" idx="1"/>
          </p:nvPr>
        </p:nvSpPr>
        <p:spPr>
          <a:xfrm>
            <a:off x="1371600" y="3886200"/>
            <a:ext cx="6248400" cy="1219200"/>
          </a:xfrm>
        </p:spPr>
        <p:txBody>
          <a:bodyPr rtlCol="0">
            <a:normAutofit/>
          </a:bodyPr>
          <a:lstStyle/>
          <a:p>
            <a:pPr eaLnBrk="1" fontAlgn="auto" hangingPunct="1">
              <a:spcAft>
                <a:spcPts val="0"/>
              </a:spcAft>
              <a:defRPr/>
            </a:pPr>
            <a:endParaRPr lang="en-US" b="1"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1">
            <a:extLst>
              <a:ext uri="{FF2B5EF4-FFF2-40B4-BE49-F238E27FC236}">
                <a16:creationId xmlns:a16="http://schemas.microsoft.com/office/drawing/2014/main" id="{AD770E54-3D7F-4B86-B8F4-C7C862EA31DD}"/>
              </a:ext>
            </a:extLst>
          </p:cNvPr>
          <p:cNvSpPr>
            <a:spLocks noGrp="1"/>
          </p:cNvSpPr>
          <p:nvPr>
            <p:ph type="title"/>
          </p:nvPr>
        </p:nvSpPr>
        <p:spPr/>
        <p:txBody>
          <a:bodyPr/>
          <a:lstStyle/>
          <a:p>
            <a:pPr eaLnBrk="1" hangingPunct="1"/>
            <a:r>
              <a:rPr lang="en-US" altLang="en-US">
                <a:latin typeface="Arial Rounded MT Bold" panose="020F0704030504030204" pitchFamily="34" charset="0"/>
              </a:rPr>
              <a:t>Off-Campus Locations</a:t>
            </a:r>
          </a:p>
        </p:txBody>
      </p:sp>
      <p:sp>
        <p:nvSpPr>
          <p:cNvPr id="24579" name="Content Placeholder 2">
            <a:extLst>
              <a:ext uri="{FF2B5EF4-FFF2-40B4-BE49-F238E27FC236}">
                <a16:creationId xmlns:a16="http://schemas.microsoft.com/office/drawing/2014/main" id="{88280CA0-2D9B-4D25-B8FA-26189BF749F8}"/>
              </a:ext>
            </a:extLst>
          </p:cNvPr>
          <p:cNvSpPr>
            <a:spLocks noGrp="1"/>
          </p:cNvSpPr>
          <p:nvPr>
            <p:ph idx="1"/>
          </p:nvPr>
        </p:nvSpPr>
        <p:spPr/>
        <p:txBody>
          <a:bodyPr/>
          <a:lstStyle/>
          <a:p>
            <a:pPr eaLnBrk="1" hangingPunct="1"/>
            <a:r>
              <a:rPr lang="en-US" altLang="en-US"/>
              <a:t>These off-campus properties are termed </a:t>
            </a:r>
            <a:r>
              <a:rPr lang="en-US" altLang="en-US" b="1"/>
              <a:t>“non-campus property,” defined by law to include:</a:t>
            </a:r>
          </a:p>
          <a:p>
            <a:pPr eaLnBrk="1" hangingPunct="1"/>
            <a:r>
              <a:rPr lang="en-US" altLang="en-US"/>
              <a:t>Property owned or controlled by TAMUK (e.g.  natural reserves (Site 55), University Center building in Harlingen, Weslaco Center.</a:t>
            </a:r>
          </a:p>
          <a:p>
            <a:pPr eaLnBrk="1" hangingPunct="1"/>
            <a:r>
              <a:rPr lang="en-US" altLang="en-US"/>
              <a:t>Property owned or controlled by a student organization registered with campus (e.g. a fraternity).</a:t>
            </a:r>
          </a:p>
          <a:p>
            <a:pPr eaLnBrk="1" hangingPunct="1"/>
            <a:endParaRPr lang="en-US" altLang="en-US"/>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a:extLst>
              <a:ext uri="{FF2B5EF4-FFF2-40B4-BE49-F238E27FC236}">
                <a16:creationId xmlns:a16="http://schemas.microsoft.com/office/drawing/2014/main" id="{829C6C73-2BC4-4467-BE66-E61F94E1AD02}"/>
              </a:ext>
            </a:extLst>
          </p:cNvPr>
          <p:cNvSpPr>
            <a:spLocks noGrp="1"/>
          </p:cNvSpPr>
          <p:nvPr>
            <p:ph type="title"/>
          </p:nvPr>
        </p:nvSpPr>
        <p:spPr/>
        <p:txBody>
          <a:bodyPr/>
          <a:lstStyle/>
          <a:p>
            <a:pPr eaLnBrk="1" hangingPunct="1"/>
            <a:r>
              <a:rPr lang="en-US" altLang="en-US" sz="3600">
                <a:latin typeface="Arial Rounded MT Bold" panose="020F0704030504030204" pitchFamily="34" charset="0"/>
              </a:rPr>
              <a:t>The Clery Report Does Not Include Crimes Unrelated to TAMUK</a:t>
            </a:r>
          </a:p>
        </p:txBody>
      </p:sp>
      <p:sp>
        <p:nvSpPr>
          <p:cNvPr id="3" name="Content Placeholder 2">
            <a:extLst>
              <a:ext uri="{FF2B5EF4-FFF2-40B4-BE49-F238E27FC236}">
                <a16:creationId xmlns:a16="http://schemas.microsoft.com/office/drawing/2014/main" id="{C228E10F-9413-490A-BF22-0482891E2575}"/>
              </a:ext>
            </a:extLst>
          </p:cNvPr>
          <p:cNvSpPr>
            <a:spLocks noGrp="1"/>
          </p:cNvSpPr>
          <p:nvPr>
            <p:ph idx="1"/>
          </p:nvPr>
        </p:nvSpPr>
        <p:spPr/>
        <p:txBody>
          <a:bodyPr rtlCol="0">
            <a:normAutofit fontScale="92500"/>
          </a:bodyPr>
          <a:lstStyle/>
          <a:p>
            <a:pPr eaLnBrk="1" fontAlgn="auto" hangingPunct="1">
              <a:spcAft>
                <a:spcPts val="0"/>
              </a:spcAft>
              <a:buFont typeface="Arial" panose="020B0604020202020204" pitchFamily="34" charset="0"/>
              <a:buNone/>
              <a:defRPr/>
            </a:pPr>
            <a:r>
              <a:rPr lang="en-US" b="1" dirty="0"/>
              <a:t>For Example,</a:t>
            </a:r>
          </a:p>
          <a:p>
            <a:pPr eaLnBrk="1" fontAlgn="auto" hangingPunct="1">
              <a:spcAft>
                <a:spcPts val="0"/>
              </a:spcAft>
              <a:defRPr/>
            </a:pPr>
            <a:r>
              <a:rPr lang="en-US" dirty="0"/>
              <a:t>A student tells you about a crime that occurred at a different college before he transferred here.</a:t>
            </a:r>
          </a:p>
          <a:p>
            <a:pPr eaLnBrk="1" fontAlgn="auto" hangingPunct="1">
              <a:spcAft>
                <a:spcPts val="0"/>
              </a:spcAft>
              <a:defRPr/>
            </a:pPr>
            <a:r>
              <a:rPr lang="en-US" dirty="0"/>
              <a:t>A student reports an assault that happened away from campus and did not involve a campus activity  e.g., home for spring break, in an off-campus student apartment, on vacation or at an off-campus job with a private company. </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1">
            <a:extLst>
              <a:ext uri="{FF2B5EF4-FFF2-40B4-BE49-F238E27FC236}">
                <a16:creationId xmlns:a16="http://schemas.microsoft.com/office/drawing/2014/main" id="{034C28E8-8099-4E7B-AFEE-2313A55FB4B1}"/>
              </a:ext>
            </a:extLst>
          </p:cNvPr>
          <p:cNvSpPr>
            <a:spLocks noGrp="1"/>
          </p:cNvSpPr>
          <p:nvPr>
            <p:ph type="title"/>
          </p:nvPr>
        </p:nvSpPr>
        <p:spPr/>
        <p:txBody>
          <a:bodyPr/>
          <a:lstStyle/>
          <a:p>
            <a:pPr algn="l" eaLnBrk="1" hangingPunct="1"/>
            <a:r>
              <a:rPr lang="en-US" altLang="en-US">
                <a:latin typeface="Arial Rounded MT Bold" panose="020F0704030504030204" pitchFamily="34" charset="0"/>
              </a:rPr>
              <a:t>Explain Reporting Options</a:t>
            </a:r>
          </a:p>
        </p:txBody>
      </p:sp>
      <p:sp>
        <p:nvSpPr>
          <p:cNvPr id="26627" name="Content Placeholder 2">
            <a:extLst>
              <a:ext uri="{FF2B5EF4-FFF2-40B4-BE49-F238E27FC236}">
                <a16:creationId xmlns:a16="http://schemas.microsoft.com/office/drawing/2014/main" id="{F261264C-9910-4D13-A54B-AF65C8762FDC}"/>
              </a:ext>
            </a:extLst>
          </p:cNvPr>
          <p:cNvSpPr>
            <a:spLocks noGrp="1"/>
          </p:cNvSpPr>
          <p:nvPr>
            <p:ph idx="1"/>
          </p:nvPr>
        </p:nvSpPr>
        <p:spPr/>
        <p:txBody>
          <a:bodyPr/>
          <a:lstStyle/>
          <a:p>
            <a:pPr eaLnBrk="1" hangingPunct="1"/>
            <a:r>
              <a:rPr lang="en-US" altLang="en-US"/>
              <a:t>Let the person know about options for reporting to police. Inform him/her about confidential reporting process available through TAMUK Police.</a:t>
            </a:r>
          </a:p>
          <a:p>
            <a:pPr eaLnBrk="1" hangingPunct="1"/>
            <a:r>
              <a:rPr lang="en-US" altLang="en-US"/>
              <a:t>Please remember a person does not have to talk to police, </a:t>
            </a:r>
            <a:r>
              <a:rPr lang="en-US" altLang="en-US" u="sng"/>
              <a:t>but</a:t>
            </a:r>
            <a:r>
              <a:rPr lang="en-US" altLang="en-US"/>
              <a:t> any information reported to </a:t>
            </a:r>
            <a:r>
              <a:rPr lang="en-US" altLang="en-US" u="sng"/>
              <a:t>you</a:t>
            </a:r>
            <a:r>
              <a:rPr lang="en-US" altLang="en-US"/>
              <a:t>, needs to be reported to police. </a:t>
            </a:r>
          </a:p>
          <a:p>
            <a:pPr eaLnBrk="1" hangingPunct="1"/>
            <a:endParaRPr lang="en-US" altLang="en-US"/>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a:extLst>
              <a:ext uri="{FF2B5EF4-FFF2-40B4-BE49-F238E27FC236}">
                <a16:creationId xmlns:a16="http://schemas.microsoft.com/office/drawing/2014/main" id="{0398A5E1-45C9-4F21-90C3-E73455C0E718}"/>
              </a:ext>
            </a:extLst>
          </p:cNvPr>
          <p:cNvSpPr>
            <a:spLocks noGrp="1"/>
          </p:cNvSpPr>
          <p:nvPr>
            <p:ph type="title"/>
          </p:nvPr>
        </p:nvSpPr>
        <p:spPr>
          <a:xfrm>
            <a:off x="457200" y="274638"/>
            <a:ext cx="8229600" cy="944562"/>
          </a:xfrm>
        </p:spPr>
        <p:txBody>
          <a:bodyPr/>
          <a:lstStyle/>
          <a:p>
            <a:pPr eaLnBrk="1" hangingPunct="1"/>
            <a:r>
              <a:rPr lang="en-US" altLang="en-US">
                <a:latin typeface="Arial Rounded MT Bold" panose="020F0704030504030204" pitchFamily="34" charset="0"/>
              </a:rPr>
              <a:t>Important Information</a:t>
            </a:r>
          </a:p>
        </p:txBody>
      </p:sp>
      <p:sp>
        <p:nvSpPr>
          <p:cNvPr id="3" name="Content Placeholder 2">
            <a:extLst>
              <a:ext uri="{FF2B5EF4-FFF2-40B4-BE49-F238E27FC236}">
                <a16:creationId xmlns:a16="http://schemas.microsoft.com/office/drawing/2014/main" id="{9C0BA1D4-DBA7-413B-9559-9F4AFD2C9A6B}"/>
              </a:ext>
            </a:extLst>
          </p:cNvPr>
          <p:cNvSpPr>
            <a:spLocks noGrp="1"/>
          </p:cNvSpPr>
          <p:nvPr>
            <p:ph idx="1"/>
          </p:nvPr>
        </p:nvSpPr>
        <p:spPr>
          <a:xfrm>
            <a:off x="228600" y="1447800"/>
            <a:ext cx="8610600" cy="4678363"/>
          </a:xfrm>
        </p:spPr>
        <p:txBody>
          <a:bodyPr rtlCol="0">
            <a:normAutofit fontScale="92500" lnSpcReduction="20000"/>
          </a:bodyPr>
          <a:lstStyle/>
          <a:p>
            <a:pPr eaLnBrk="1" fontAlgn="auto" hangingPunct="1">
              <a:spcAft>
                <a:spcPts val="0"/>
              </a:spcAft>
              <a:defRPr/>
            </a:pPr>
            <a:r>
              <a:rPr lang="en-US" dirty="0"/>
              <a:t>TAMUK Police Department 361-593-2611</a:t>
            </a:r>
          </a:p>
          <a:p>
            <a:pPr eaLnBrk="1" fontAlgn="auto" hangingPunct="1">
              <a:spcAft>
                <a:spcPts val="0"/>
              </a:spcAft>
              <a:defRPr/>
            </a:pPr>
            <a:r>
              <a:rPr lang="en-US" dirty="0"/>
              <a:t>Clery report website – </a:t>
            </a:r>
            <a:r>
              <a:rPr lang="en-US" sz="2800" dirty="0">
                <a:hlinkClick r:id="rId2"/>
              </a:rPr>
              <a:t>https://www.tamuk.edu/dean/dean_files/cleryreport.pdf</a:t>
            </a:r>
            <a:endParaRPr lang="en-US" sz="2800" dirty="0"/>
          </a:p>
          <a:p>
            <a:pPr eaLnBrk="1" fontAlgn="auto" hangingPunct="1">
              <a:spcAft>
                <a:spcPts val="0"/>
              </a:spcAft>
              <a:defRPr/>
            </a:pPr>
            <a:r>
              <a:rPr lang="en-US" sz="2600" b="1" dirty="0"/>
              <a:t>CSA Crime Report submission online: </a:t>
            </a:r>
            <a:r>
              <a:rPr lang="en-US" sz="2800" dirty="0">
                <a:hlinkClick r:id="rId3"/>
              </a:rPr>
              <a:t>http://www.tamuk.edu/upd/crime-report.html</a:t>
            </a:r>
            <a:endParaRPr lang="en-US" sz="1100" i="1" dirty="0"/>
          </a:p>
          <a:p>
            <a:pPr marL="0" indent="0" eaLnBrk="1" fontAlgn="auto" hangingPunct="1">
              <a:spcAft>
                <a:spcPts val="0"/>
              </a:spcAft>
              <a:buFont typeface="Arial" charset="0"/>
              <a:buNone/>
              <a:defRPr/>
            </a:pPr>
            <a:r>
              <a:rPr lang="en-US" b="1" i="1" dirty="0"/>
              <a:t>Questions?</a:t>
            </a:r>
          </a:p>
          <a:p>
            <a:pPr eaLnBrk="1" fontAlgn="auto" hangingPunct="1">
              <a:spcAft>
                <a:spcPts val="0"/>
              </a:spcAft>
              <a:defRPr/>
            </a:pPr>
            <a:r>
              <a:rPr lang="en-US" dirty="0"/>
              <a:t>Contact TAMUK Chief of Police, Felipe Garza, </a:t>
            </a:r>
          </a:p>
          <a:p>
            <a:pPr marL="0" indent="0" eaLnBrk="1" fontAlgn="auto" hangingPunct="1">
              <a:spcAft>
                <a:spcPts val="0"/>
              </a:spcAft>
              <a:buFont typeface="Arial" charset="0"/>
              <a:buNone/>
              <a:defRPr/>
            </a:pPr>
            <a:r>
              <a:rPr lang="en-US" dirty="0"/>
              <a:t>     361-593-2639</a:t>
            </a:r>
          </a:p>
          <a:p>
            <a:pPr eaLnBrk="1" fontAlgn="auto" hangingPunct="1">
              <a:spcAft>
                <a:spcPts val="0"/>
              </a:spcAft>
              <a:defRPr/>
            </a:pPr>
            <a:r>
              <a:rPr lang="en-US" dirty="0"/>
              <a:t>Contact TAMUK A/Lieutenant Gabriel  Gonzalez, 361-593-2641</a:t>
            </a:r>
          </a:p>
          <a:p>
            <a:pPr eaLnBrk="1" fontAlgn="auto" hangingPunct="1">
              <a:spcAft>
                <a:spcPts val="0"/>
              </a:spcAft>
              <a:buFont typeface="Arial" charset="0"/>
              <a:buChar char="•"/>
              <a:defRPr/>
            </a:pPr>
            <a:r>
              <a:rPr lang="en-US" i="1" dirty="0"/>
              <a:t>CLERY STATISTICS DEADLINE: December 31, 2022</a:t>
            </a:r>
            <a:endParaRPr lang="en-US"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2C87C03-1174-48B0-9870-F2DDCCEB3D5E}"/>
              </a:ext>
            </a:extLst>
          </p:cNvPr>
          <p:cNvSpPr/>
          <p:nvPr/>
        </p:nvSpPr>
        <p:spPr>
          <a:xfrm>
            <a:off x="190500" y="152400"/>
            <a:ext cx="8763000" cy="6832640"/>
          </a:xfrm>
          <a:prstGeom prst="rect">
            <a:avLst/>
          </a:prstGeom>
        </p:spPr>
        <p:txBody>
          <a:bodyPr>
            <a:spAutoFit/>
          </a:bodyPr>
          <a:lstStyle/>
          <a:p>
            <a:pPr marR="32950" lvl="2" algn="ctr">
              <a:defRPr/>
            </a:pPr>
            <a:r>
              <a:rPr lang="en-US" sz="1200" b="1" dirty="0">
                <a:latin typeface="Times New Roman" panose="02020603050405020304" pitchFamily="18" charset="0"/>
              </a:rPr>
              <a:t>TEXAS A&amp;M UNIVERSITY-KINGSVILLE</a:t>
            </a:r>
          </a:p>
          <a:p>
            <a:pPr marR="30720" algn="ctr">
              <a:defRPr/>
            </a:pPr>
            <a:r>
              <a:rPr lang="en-US" sz="1200" b="1" dirty="0">
                <a:latin typeface="Times New Roman" panose="02020603050405020304" pitchFamily="18" charset="0"/>
              </a:rPr>
              <a:t>UNIVERSITY POLICE DEPARTMENT CAMPUS SECURITY AUTHORITY (CSA) 2021</a:t>
            </a:r>
          </a:p>
          <a:p>
            <a:pPr marR="32820" lvl="2" algn="ctr">
              <a:defRPr/>
            </a:pPr>
            <a:r>
              <a:rPr lang="en-US" sz="1000" b="1" dirty="0">
                <a:latin typeface="Times New Roman" panose="02020603050405020304" pitchFamily="18" charset="0"/>
              </a:rPr>
              <a:t>CRIME STATISTIC REPORT FORM</a:t>
            </a:r>
          </a:p>
          <a:p>
            <a:pPr marR="2740">
              <a:defRPr/>
            </a:pPr>
            <a:r>
              <a:rPr lang="en-US" sz="1000" b="1" dirty="0">
                <a:latin typeface="Times New Roman" panose="02020603050405020304" pitchFamily="18" charset="0"/>
              </a:rPr>
              <a:t>Please forward this completed form to: Felipe Garza, Director of Public Safety/Chief of Police, MSC 126, </a:t>
            </a:r>
            <a:r>
              <a:rPr lang="en-US" sz="1000" b="1" dirty="0">
                <a:latin typeface="Times New Roman" panose="02020603050405020304" pitchFamily="18" charset="0"/>
                <a:hlinkClick r:id="rId2"/>
              </a:rPr>
              <a:t>felipe.garza@tamuk.edu</a:t>
            </a:r>
          </a:p>
          <a:p>
            <a:pPr>
              <a:defRPr/>
            </a:pPr>
            <a:endParaRPr lang="en-US" sz="1300" b="1" dirty="0">
              <a:latin typeface="Times New Roman" panose="02020603050405020304" pitchFamily="18" charset="0"/>
            </a:endParaRPr>
          </a:p>
          <a:p>
            <a:pPr marR="2740">
              <a:defRPr/>
            </a:pPr>
            <a:r>
              <a:rPr lang="en-US" sz="1000" dirty="0">
                <a:latin typeface="Times New Roman" panose="02020603050405020304" pitchFamily="18" charset="0"/>
              </a:rPr>
              <a:t>According to the Jeanne Clery Disclosure of Campus Security Policy and Campus Crime Statistics Act (20 U.S.C. § 1092(f)), Texas A&amp;M University-Kingsville is required to collect and annually publish statistics concerning the occurrence of selected crimes on campus property (including residential facilities), non-campus property, and public property, reported or known to University Police, local police or any individuals identified by the University as "Campus Security Authorities” (CSA). Campus Security Authorities are defined as,</a:t>
            </a:r>
          </a:p>
          <a:p>
            <a:pPr marR="2740">
              <a:defRPr/>
            </a:pPr>
            <a:r>
              <a:rPr lang="en-US" sz="1000" dirty="0">
                <a:latin typeface="Times New Roman" panose="02020603050405020304" pitchFamily="18" charset="0"/>
              </a:rPr>
              <a:t>“An official of an institution who has significant responsibility for student and campus activities, including but not limited to, student housing, student discipline, and campus judicial procedures.” The information collected from these forms is used to prepare a compilation of statistical crime information for inclusion in the campus' Annual Security Report. University Police will use this form to determine the category of the crime or incident and the location under which the incident should be reported according to the requirements of the Clery Act. Data collected on this form is to be used to promote crime awareness and enhance campus safety.</a:t>
            </a:r>
          </a:p>
          <a:p>
            <a:pPr>
              <a:defRPr/>
            </a:pPr>
            <a:endParaRPr lang="en-US" sz="1000" dirty="0">
              <a:latin typeface="Times New Roman" panose="02020603050405020304" pitchFamily="18" charset="0"/>
            </a:endParaRPr>
          </a:p>
          <a:p>
            <a:pPr marR="1670">
              <a:defRPr/>
            </a:pPr>
            <a:r>
              <a:rPr lang="en-US" sz="1000" dirty="0">
                <a:latin typeface="Times New Roman" panose="02020603050405020304" pitchFamily="18" charset="0"/>
              </a:rPr>
              <a:t>Texas A&amp;M University-Kingsville strives to ensure that complainant and witnesses to crime are aware of their right to report criminal acts to the police, and to report University policy violations to the appropriate office. However, if a reporting person requests anonymity, this request must be honored to the extent permitted by law. Accordingly, no information should be included on this form that would personally identify the complainant without his/her consent.</a:t>
            </a:r>
          </a:p>
          <a:p>
            <a:pPr>
              <a:defRPr/>
            </a:pPr>
            <a:endParaRPr lang="en-US" sz="1000" dirty="0">
              <a:latin typeface="Times New Roman" panose="02020603050405020304" pitchFamily="18" charset="0"/>
            </a:endParaRPr>
          </a:p>
          <a:p>
            <a:pPr marR="1200">
              <a:defRPr/>
            </a:pPr>
            <a:r>
              <a:rPr lang="en-US" sz="1000" dirty="0">
                <a:latin typeface="Times New Roman" panose="02020603050405020304" pitchFamily="18" charset="0"/>
              </a:rPr>
              <a:t>For Clery purposes, the student status of the complainant or the respondent is not a relevant fact as to whether or not this report form is to be completed. If a violation of one of the 21 listed offenses occurs on Texas A&amp;M University-Kingsville Clery geography, documentation is required, regardless of whether it is believed another report had been previously filed. In order for the university to satisfy the statistical reporting requirements of the Clery Act, all CSAs are required to complete this form or on-line on the UPD website using the Report a Crime link (</a:t>
            </a:r>
            <a:r>
              <a:rPr lang="en-US" sz="1100" u="sng" dirty="0">
                <a:solidFill>
                  <a:srgbClr val="0000FF"/>
                </a:solidFill>
                <a:latin typeface="Calibri" panose="020F0502020204030204" pitchFamily="34" charset="0"/>
                <a:hlinkClick r:id="rId3"/>
              </a:rPr>
              <a:t>https://www.tamuk.edu/dean/dean_files/cleryreport.pdf</a:t>
            </a:r>
            <a:r>
              <a:rPr lang="en-US" sz="1000" dirty="0">
                <a:solidFill>
                  <a:srgbClr val="000000"/>
                </a:solidFill>
                <a:latin typeface="Times New Roman" panose="02020603050405020304" pitchFamily="18" charset="0"/>
                <a:hlinkClick r:id="rId3"/>
              </a:rPr>
              <a:t>) when specified crimes/incidents (listed below) are reported to them or at the end of the year advising no crimes were reported to them. In addition, a person reporting an incident to a CSA shall also be encouraged to report the crime to the Texas A&amp;M University-Kingsville Police Department and/or Director of Compliance or Title IX Coordinator offices.</a:t>
            </a:r>
          </a:p>
          <a:p>
            <a:pPr>
              <a:defRPr/>
            </a:pPr>
            <a:endParaRPr lang="en-US" sz="900" dirty="0">
              <a:latin typeface="Times New Roman" panose="02020603050405020304" pitchFamily="18" charset="0"/>
            </a:endParaRPr>
          </a:p>
          <a:p>
            <a:pPr marR="5490">
              <a:defRPr/>
            </a:pPr>
            <a:r>
              <a:rPr lang="en-US" sz="1000" b="1" dirty="0">
                <a:latin typeface="Times New Roman" panose="02020603050405020304" pitchFamily="18" charset="0"/>
              </a:rPr>
              <a:t>Procedures </a:t>
            </a:r>
            <a:r>
              <a:rPr lang="en-US" sz="1000" dirty="0">
                <a:latin typeface="Times New Roman" panose="02020603050405020304" pitchFamily="18" charset="0"/>
              </a:rPr>
              <a:t>If you are one of university’s CSAs and you receive a report, or otherwise become aware of the occurrence of one of the selected crimes listed below, please do the following:</a:t>
            </a:r>
          </a:p>
          <a:p>
            <a:pPr>
              <a:defRPr/>
            </a:pPr>
            <a:r>
              <a:rPr lang="en-US" sz="1000" dirty="0">
                <a:latin typeface="Times New Roman" panose="02020603050405020304" pitchFamily="18" charset="0"/>
              </a:rPr>
              <a:t>“Good-faith” confidential, second hand or anonymous reports shall be accepted.</a:t>
            </a:r>
          </a:p>
          <a:p>
            <a:pPr>
              <a:defRPr/>
            </a:pPr>
            <a:r>
              <a:rPr lang="en-US" sz="1000" dirty="0">
                <a:latin typeface="Times New Roman" panose="02020603050405020304" pitchFamily="18" charset="0"/>
              </a:rPr>
              <a:t>Encourage the crime complainant (s) and/or witness(es) to report the incident to University Police (361-593-2611)</a:t>
            </a:r>
          </a:p>
          <a:p>
            <a:pPr>
              <a:defRPr/>
            </a:pPr>
            <a:r>
              <a:rPr lang="en-US" sz="1000" dirty="0">
                <a:latin typeface="Times New Roman" panose="02020603050405020304" pitchFamily="18" charset="0"/>
              </a:rPr>
              <a:t>If the incident indicates the possibility of an imminent community threat, inform UPD without delay.</a:t>
            </a:r>
          </a:p>
          <a:p>
            <a:pPr>
              <a:defRPr/>
            </a:pPr>
            <a:r>
              <a:rPr lang="en-US" sz="1000" dirty="0">
                <a:latin typeface="Times New Roman" panose="02020603050405020304" pitchFamily="18" charset="0"/>
              </a:rPr>
              <a:t>If the incident reported is a sexual assault or other violent crime:</a:t>
            </a:r>
          </a:p>
          <a:p>
            <a:pPr lvl="3">
              <a:defRPr/>
            </a:pPr>
            <a:r>
              <a:rPr lang="en-US" sz="1000" dirty="0">
                <a:latin typeface="Times New Roman" panose="02020603050405020304" pitchFamily="18" charset="0"/>
              </a:rPr>
              <a:t>Inform the complainant (s) and/or witness(es) of the support services available</a:t>
            </a:r>
          </a:p>
          <a:p>
            <a:pPr lvl="4">
              <a:defRPr/>
            </a:pPr>
            <a:r>
              <a:rPr lang="en-US" sz="1000" dirty="0">
                <a:latin typeface="Times New Roman" panose="02020603050405020304" pitchFamily="18" charset="0"/>
              </a:rPr>
              <a:t>Actively support the complainant (s) and/or witness(es) in accessing these services.</a:t>
            </a:r>
          </a:p>
          <a:p>
            <a:pPr>
              <a:defRPr/>
            </a:pPr>
            <a:r>
              <a:rPr lang="en-US" sz="1000" dirty="0">
                <a:latin typeface="Times New Roman" panose="02020603050405020304" pitchFamily="18" charset="0"/>
              </a:rPr>
              <a:t>Complete the Crime &amp; Incident Report form and handle as a “confidential” document.</a:t>
            </a:r>
          </a:p>
          <a:p>
            <a:pPr marR="4720">
              <a:defRPr/>
            </a:pPr>
            <a:r>
              <a:rPr lang="en-US" sz="1000" dirty="0">
                <a:latin typeface="Times New Roman" panose="02020603050405020304" pitchFamily="18" charset="0"/>
              </a:rPr>
              <a:t>Submit the form (pages 1-2) in a confidential envelope and deliver it to: UPD 855 N. University Boulevard (Lewis Hall), MSC126 Kingsville, Texas 78363</a:t>
            </a:r>
          </a:p>
          <a:p>
            <a:pPr>
              <a:defRPr/>
            </a:pPr>
            <a:endParaRPr lang="en-US" sz="1100" dirty="0">
              <a:latin typeface="Times New Roman" panose="02020603050405020304" pitchFamily="18" charset="0"/>
            </a:endParaRPr>
          </a:p>
          <a:p>
            <a:pPr marR="9190" lvl="3">
              <a:defRPr/>
            </a:pPr>
            <a:r>
              <a:rPr lang="en-US" sz="1000" dirty="0">
                <a:latin typeface="Times New Roman" panose="02020603050405020304" pitchFamily="18" charset="0"/>
              </a:rPr>
              <a:t>If no crimes were reported to you in </a:t>
            </a:r>
            <a:r>
              <a:rPr lang="en-US" sz="1000" b="1" dirty="0">
                <a:latin typeface="Times New Roman" panose="02020603050405020304" pitchFamily="18" charset="0"/>
              </a:rPr>
              <a:t>2021</a:t>
            </a:r>
            <a:r>
              <a:rPr lang="en-US" sz="1000" dirty="0">
                <a:latin typeface="Times New Roman" panose="02020603050405020304" pitchFamily="18" charset="0"/>
              </a:rPr>
              <a:t>, please check the box below, print your name and initial. This form is being used to document that you have received this reporting form and that no crimes were reported to you for the previous reporting cycle.</a:t>
            </a:r>
          </a:p>
          <a:p>
            <a:pPr>
              <a:defRPr/>
            </a:pPr>
            <a:endParaRPr lang="en-US" sz="1000" dirty="0">
              <a:latin typeface="Times New Roman" panose="02020603050405020304" pitchFamily="18" charset="0"/>
            </a:endParaRPr>
          </a:p>
          <a:p>
            <a:pPr marR="1850" lvl="4">
              <a:defRPr/>
            </a:pPr>
            <a:r>
              <a:rPr lang="en-US" sz="1000" dirty="0">
                <a:latin typeface="Times New Roman" panose="02020603050405020304" pitchFamily="18" charset="0"/>
              </a:rPr>
              <a:t>Reporting Person (CSA)(print name):</a:t>
            </a:r>
            <a:r>
              <a:rPr lang="en-US" sz="1000" u="sng" dirty="0">
                <a:latin typeface="Times New Roman" panose="02020603050405020304" pitchFamily="18" charset="0"/>
              </a:rPr>
              <a:t> </a:t>
            </a:r>
            <a:r>
              <a:rPr lang="en-US" sz="1000" dirty="0">
                <a:latin typeface="Times New Roman" panose="02020603050405020304" pitchFamily="18" charset="0"/>
              </a:rPr>
              <a:t>Department: Position: Phone Number:</a:t>
            </a:r>
            <a:r>
              <a:rPr lang="en-US" sz="1000" u="sng" dirty="0">
                <a:latin typeface="Times New Roman" panose="02020603050405020304" pitchFamily="18" charset="0"/>
              </a:rPr>
              <a:t> </a:t>
            </a:r>
            <a:r>
              <a:rPr lang="en-US" sz="1000" dirty="0">
                <a:latin typeface="Times New Roman" panose="02020603050405020304" pitchFamily="18" charset="0"/>
              </a:rPr>
              <a:t>Date: </a:t>
            </a:r>
            <a:r>
              <a:rPr lang="en-US" sz="1000" u="sng" dirty="0">
                <a:latin typeface="Times New Roman" panose="02020603050405020304" pitchFamily="18" charset="0"/>
              </a:rPr>
              <a:t>                                                       </a:t>
            </a:r>
            <a:endParaRPr lang="en-US" sz="1000" dirty="0">
              <a:latin typeface="Times New Roman" panose="02020603050405020304" pitchFamily="18" charset="0"/>
            </a:endParaRPr>
          </a:p>
          <a:p>
            <a:pPr>
              <a:defRPr/>
            </a:pPr>
            <a:endParaRPr lang="en-US" sz="1000" dirty="0">
              <a:latin typeface="Times New Roman" panose="02020603050405020304" pitchFamily="18" charset="0"/>
            </a:endParaRPr>
          </a:p>
          <a:p>
            <a:pPr marR="9190" lvl="7">
              <a:defRPr/>
            </a:pPr>
            <a:r>
              <a:rPr lang="en-US" sz="1000" i="1" u="sng" dirty="0">
                <a:latin typeface="Times New Roman" panose="02020603050405020304" pitchFamily="18" charset="0"/>
              </a:rPr>
              <a:t>               </a:t>
            </a:r>
            <a:r>
              <a:rPr lang="en-US" sz="1000" i="1" dirty="0">
                <a:latin typeface="Times New Roman" panose="02020603050405020304" pitchFamily="18" charset="0"/>
              </a:rPr>
              <a:t>By placing an </a:t>
            </a:r>
            <a:r>
              <a:rPr lang="en-US" sz="1000" b="1" i="1" dirty="0">
                <a:latin typeface="Times New Roman" panose="02020603050405020304" pitchFamily="18" charset="0"/>
              </a:rPr>
              <a:t>X </a:t>
            </a:r>
            <a:r>
              <a:rPr lang="en-US" sz="1000" i="1" dirty="0">
                <a:latin typeface="Times New Roman" panose="02020603050405020304" pitchFamily="18" charset="0"/>
              </a:rPr>
              <a:t>on this line, you are confirming that no crimes, as described below, were reported to you during the r year, 2021. </a:t>
            </a:r>
            <a:r>
              <a:rPr lang="en-US" sz="1000" b="1" dirty="0">
                <a:latin typeface="Times New Roman" panose="02020603050405020304" pitchFamily="18" charset="0"/>
              </a:rPr>
              <a:t>Signature here: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le 1">
            <a:extLst>
              <a:ext uri="{FF2B5EF4-FFF2-40B4-BE49-F238E27FC236}">
                <a16:creationId xmlns:a16="http://schemas.microsoft.com/office/drawing/2014/main" id="{39735386-FF4C-4405-89DB-6BF2FC71D2C2}"/>
              </a:ext>
            </a:extLst>
          </p:cNvPr>
          <p:cNvSpPr>
            <a:spLocks noGrp="1"/>
          </p:cNvSpPr>
          <p:nvPr>
            <p:ph type="title"/>
          </p:nvPr>
        </p:nvSpPr>
        <p:spPr>
          <a:xfrm>
            <a:off x="457200" y="274638"/>
            <a:ext cx="8229600" cy="4144962"/>
          </a:xfrm>
        </p:spPr>
        <p:txBody>
          <a:bodyPr/>
          <a:lstStyle/>
          <a:p>
            <a:br>
              <a:rPr lang="en-US" altLang="en-US"/>
            </a:br>
            <a:r>
              <a:rPr lang="en-US" altLang="en-US"/>
              <a:t>TRAINTRAQ Course</a:t>
            </a:r>
            <a:br>
              <a:rPr lang="en-US" altLang="en-US"/>
            </a:br>
            <a:r>
              <a:rPr lang="en-US" altLang="en-US"/>
              <a:t>2111844 : Clery Act Guidelines for A&amp;M System Campus Security Authorities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1">
            <a:extLst>
              <a:ext uri="{FF2B5EF4-FFF2-40B4-BE49-F238E27FC236}">
                <a16:creationId xmlns:a16="http://schemas.microsoft.com/office/drawing/2014/main" id="{C5D7ABB2-DD74-4CC8-9E6A-08F6A2AC4B0D}"/>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981200" y="76200"/>
            <a:ext cx="5715000" cy="6515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71" name="Content Placeholder 2">
            <a:extLst>
              <a:ext uri="{FF2B5EF4-FFF2-40B4-BE49-F238E27FC236}">
                <a16:creationId xmlns:a16="http://schemas.microsoft.com/office/drawing/2014/main" id="{7621B55C-5E99-4ACE-BBCE-C6366C21BC87}"/>
              </a:ext>
            </a:extLst>
          </p:cNvPr>
          <p:cNvSpPr>
            <a:spLocks noGrp="1"/>
          </p:cNvSpPr>
          <p:nvPr>
            <p:ph idx="1"/>
          </p:nvPr>
        </p:nvSpPr>
        <p:spPr/>
        <p:txBody>
          <a:bodyPr/>
          <a:lstStyle/>
          <a:p>
            <a:endParaRPr lang="en-US" altLang="en-US"/>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a:extLst>
              <a:ext uri="{FF2B5EF4-FFF2-40B4-BE49-F238E27FC236}">
                <a16:creationId xmlns:a16="http://schemas.microsoft.com/office/drawing/2014/main" id="{0082CD3C-15C7-49FF-9AD7-52A635C20419}"/>
              </a:ext>
            </a:extLst>
          </p:cNvPr>
          <p:cNvSpPr>
            <a:spLocks noGrp="1"/>
          </p:cNvSpPr>
          <p:nvPr>
            <p:ph type="title"/>
          </p:nvPr>
        </p:nvSpPr>
        <p:spPr>
          <a:xfrm>
            <a:off x="457200" y="274638"/>
            <a:ext cx="8229600" cy="1020762"/>
          </a:xfrm>
        </p:spPr>
        <p:txBody>
          <a:bodyPr/>
          <a:lstStyle/>
          <a:p>
            <a:pPr eaLnBrk="1" hangingPunct="1"/>
            <a:r>
              <a:rPr lang="en-US" altLang="en-US">
                <a:latin typeface="Arial Rounded MT Bold" panose="020F0704030504030204" pitchFamily="34" charset="0"/>
              </a:rPr>
              <a:t>Topics</a:t>
            </a:r>
          </a:p>
        </p:txBody>
      </p:sp>
      <p:sp>
        <p:nvSpPr>
          <p:cNvPr id="3075" name="Content Placeholder 2">
            <a:extLst>
              <a:ext uri="{FF2B5EF4-FFF2-40B4-BE49-F238E27FC236}">
                <a16:creationId xmlns:a16="http://schemas.microsoft.com/office/drawing/2014/main" id="{69DCD9A6-FB0A-422D-8090-52A06AFAC665}"/>
              </a:ext>
            </a:extLst>
          </p:cNvPr>
          <p:cNvSpPr>
            <a:spLocks noGrp="1"/>
          </p:cNvSpPr>
          <p:nvPr>
            <p:ph idx="1"/>
          </p:nvPr>
        </p:nvSpPr>
        <p:spPr/>
        <p:txBody>
          <a:bodyPr/>
          <a:lstStyle/>
          <a:p>
            <a:pPr eaLnBrk="1" hangingPunct="1">
              <a:buFont typeface="Arial" charset="0"/>
              <a:buChar char="•"/>
              <a:defRPr/>
            </a:pPr>
            <a:r>
              <a:rPr lang="en-US" dirty="0">
                <a:latin typeface="Arial Rounded MT Bold" panose="020F0704030504030204" pitchFamily="34" charset="0"/>
              </a:rPr>
              <a:t>What is the Clery Act?</a:t>
            </a:r>
          </a:p>
          <a:p>
            <a:pPr eaLnBrk="1" hangingPunct="1">
              <a:buFont typeface="Arial" charset="0"/>
              <a:buChar char="•"/>
              <a:defRPr/>
            </a:pPr>
            <a:r>
              <a:rPr lang="en-US" dirty="0">
                <a:latin typeface="Arial Rounded MT Bold" panose="020F0704030504030204" pitchFamily="34" charset="0"/>
              </a:rPr>
              <a:t>Who is a Campus Security Authority (CSA) </a:t>
            </a:r>
          </a:p>
          <a:p>
            <a:pPr eaLnBrk="1" hangingPunct="1">
              <a:buFont typeface="Arial" charset="0"/>
              <a:buChar char="•"/>
              <a:defRPr/>
            </a:pPr>
            <a:r>
              <a:rPr lang="en-US" dirty="0">
                <a:latin typeface="Arial Rounded MT Bold" panose="020F0704030504030204" pitchFamily="34" charset="0"/>
              </a:rPr>
              <a:t>Responsibilities of a CSA</a:t>
            </a:r>
          </a:p>
          <a:p>
            <a:pPr eaLnBrk="1" hangingPunct="1">
              <a:buFont typeface="Arial" charset="0"/>
              <a:buChar char="•"/>
              <a:defRPr/>
            </a:pPr>
            <a:r>
              <a:rPr lang="en-US" dirty="0">
                <a:latin typeface="Arial Rounded MT Bold" panose="020F0704030504030204" pitchFamily="34" charset="0"/>
              </a:rPr>
              <a:t>Crime Incident Classification</a:t>
            </a:r>
          </a:p>
          <a:p>
            <a:pPr marL="0" indent="0" algn="ctr" eaLnBrk="1" hangingPunct="1">
              <a:buFont typeface="Arial" panose="020B0604020202020204" pitchFamily="34" charset="0"/>
              <a:buNone/>
              <a:defRPr/>
            </a:pPr>
            <a:r>
              <a:rPr lang="en-US" dirty="0"/>
              <a:t>------------</a:t>
            </a:r>
          </a:p>
          <a:p>
            <a:pPr marL="0" indent="0" algn="ctr" eaLnBrk="1" hangingPunct="1">
              <a:buFont typeface="Arial" charset="0"/>
              <a:buNone/>
              <a:defRPr/>
            </a:pPr>
            <a:r>
              <a:rPr lang="en-US" sz="2800" i="1" dirty="0"/>
              <a:t>What you need to know if you are a Campus Security Authority at Texas A&amp;M University - Kingsville</a:t>
            </a:r>
            <a:endParaRPr lang="en-US" sz="2800" dirty="0"/>
          </a:p>
          <a:p>
            <a:pPr eaLnBrk="1" hangingPunct="1">
              <a:buFont typeface="Arial" charset="0"/>
              <a:buChar char="•"/>
              <a:defRPr/>
            </a:pPr>
            <a:endParaRPr lang="en-US"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a:extLst>
              <a:ext uri="{FF2B5EF4-FFF2-40B4-BE49-F238E27FC236}">
                <a16:creationId xmlns:a16="http://schemas.microsoft.com/office/drawing/2014/main" id="{6C20A0EA-6440-4E9F-BF19-3FA9243A3E84}"/>
              </a:ext>
            </a:extLst>
          </p:cNvPr>
          <p:cNvSpPr>
            <a:spLocks noGrp="1"/>
          </p:cNvSpPr>
          <p:nvPr>
            <p:ph type="title"/>
          </p:nvPr>
        </p:nvSpPr>
        <p:spPr>
          <a:xfrm>
            <a:off x="457200" y="152400"/>
            <a:ext cx="8229600" cy="1295400"/>
          </a:xfrm>
        </p:spPr>
        <p:txBody>
          <a:bodyPr/>
          <a:lstStyle/>
          <a:p>
            <a:pPr eaLnBrk="1" hangingPunct="1"/>
            <a:r>
              <a:rPr lang="en-US" altLang="en-US" sz="3600">
                <a:latin typeface="Arial Rounded MT Bold" panose="020F0704030504030204" pitchFamily="34" charset="0"/>
              </a:rPr>
              <a:t>What is the Jeanne Clery Act?</a:t>
            </a:r>
            <a:br>
              <a:rPr lang="en-US" altLang="en-US" sz="3600">
                <a:latin typeface="Arial Rounded MT Bold" panose="020F0704030504030204" pitchFamily="34" charset="0"/>
              </a:rPr>
            </a:br>
            <a:r>
              <a:rPr lang="en-US" altLang="en-US" sz="2800" b="1"/>
              <a:t>In essence a Consumer Protection Law</a:t>
            </a:r>
          </a:p>
        </p:txBody>
      </p:sp>
      <p:sp>
        <p:nvSpPr>
          <p:cNvPr id="3" name="Content Placeholder 2">
            <a:extLst>
              <a:ext uri="{FF2B5EF4-FFF2-40B4-BE49-F238E27FC236}">
                <a16:creationId xmlns:a16="http://schemas.microsoft.com/office/drawing/2014/main" id="{D9371845-CD3E-4109-AF70-3E93F2E49732}"/>
              </a:ext>
            </a:extLst>
          </p:cNvPr>
          <p:cNvSpPr>
            <a:spLocks noGrp="1"/>
          </p:cNvSpPr>
          <p:nvPr>
            <p:ph idx="1"/>
          </p:nvPr>
        </p:nvSpPr>
        <p:spPr/>
        <p:txBody>
          <a:bodyPr rtlCol="0">
            <a:normAutofit fontScale="92500" lnSpcReduction="20000"/>
          </a:bodyPr>
          <a:lstStyle/>
          <a:p>
            <a:pPr eaLnBrk="1" fontAlgn="auto" hangingPunct="1">
              <a:spcAft>
                <a:spcPts val="0"/>
              </a:spcAft>
              <a:defRPr/>
            </a:pPr>
            <a:r>
              <a:rPr lang="en-US" dirty="0"/>
              <a:t>Student Jeanne Clery was raped and murdered in her dorm room at Lehigh University in 1986. </a:t>
            </a:r>
          </a:p>
          <a:p>
            <a:pPr eaLnBrk="1" fontAlgn="auto" hangingPunct="1">
              <a:spcAft>
                <a:spcPts val="0"/>
              </a:spcAft>
              <a:defRPr/>
            </a:pPr>
            <a:r>
              <a:rPr lang="en-US" dirty="0"/>
              <a:t>Parents felt that had they known more about crime in the area, they might have made different decisions. Lobbied Congress to pass the law.</a:t>
            </a:r>
          </a:p>
          <a:p>
            <a:pPr eaLnBrk="1" fontAlgn="auto" hangingPunct="1">
              <a:spcAft>
                <a:spcPts val="0"/>
              </a:spcAft>
              <a:defRPr/>
            </a:pPr>
            <a:r>
              <a:rPr lang="en-US" dirty="0"/>
              <a:t>The Jeanne Clery Disclosure of Campus Security Policy and Campus Crime Statistics Act of 1990, requires colleges to publicize their campus crime statistics and security measures they have in place. Subsequent laws have established other reporting requirements. (Title IX; VAWA)</a:t>
            </a:r>
          </a:p>
          <a:p>
            <a:pPr eaLnBrk="1" fontAlgn="auto" hangingPunct="1">
              <a:spcAft>
                <a:spcPts val="0"/>
              </a:spcAft>
              <a:defRPr/>
            </a:pPr>
            <a:endParaRPr lang="en-US"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a:extLst>
              <a:ext uri="{FF2B5EF4-FFF2-40B4-BE49-F238E27FC236}">
                <a16:creationId xmlns:a16="http://schemas.microsoft.com/office/drawing/2014/main" id="{C9462902-C05A-48A5-9E55-6C300CE67E48}"/>
              </a:ext>
            </a:extLst>
          </p:cNvPr>
          <p:cNvSpPr>
            <a:spLocks noGrp="1"/>
          </p:cNvSpPr>
          <p:nvPr>
            <p:ph type="title"/>
          </p:nvPr>
        </p:nvSpPr>
        <p:spPr>
          <a:xfrm>
            <a:off x="457200" y="838200"/>
            <a:ext cx="8229600" cy="76200"/>
          </a:xfrm>
        </p:spPr>
        <p:txBody>
          <a:bodyPr/>
          <a:lstStyle/>
          <a:p>
            <a:r>
              <a:rPr lang="en-US" altLang="en-US" sz="3600" b="1">
                <a:solidFill>
                  <a:srgbClr val="1F497D"/>
                </a:solidFill>
                <a:latin typeface="Arial Rounded MT Bold" panose="020F0704030504030204" pitchFamily="34" charset="0"/>
              </a:rPr>
              <a:t>Clery Act Requirements </a:t>
            </a:r>
            <a:br>
              <a:rPr lang="en-US" altLang="en-US" b="1">
                <a:solidFill>
                  <a:srgbClr val="1F497D"/>
                </a:solidFill>
                <a:latin typeface="Bebas"/>
              </a:rPr>
            </a:br>
            <a:endParaRPr lang="en-US" altLang="en-US"/>
          </a:p>
        </p:txBody>
      </p:sp>
      <p:sp>
        <p:nvSpPr>
          <p:cNvPr id="3" name="Content Placeholder 2">
            <a:extLst>
              <a:ext uri="{FF2B5EF4-FFF2-40B4-BE49-F238E27FC236}">
                <a16:creationId xmlns:a16="http://schemas.microsoft.com/office/drawing/2014/main" id="{1E3ACCDF-F116-436D-AA05-18AF6877D47E}"/>
              </a:ext>
            </a:extLst>
          </p:cNvPr>
          <p:cNvSpPr>
            <a:spLocks noGrp="1"/>
          </p:cNvSpPr>
          <p:nvPr>
            <p:ph idx="1"/>
          </p:nvPr>
        </p:nvSpPr>
        <p:spPr>
          <a:xfrm>
            <a:off x="457200" y="914400"/>
            <a:ext cx="8229600" cy="5211763"/>
          </a:xfrm>
        </p:spPr>
        <p:txBody>
          <a:bodyPr/>
          <a:lstStyle/>
          <a:p>
            <a:pPr marL="0" indent="0">
              <a:buFont typeface="Arial" panose="020B0604020202020204" pitchFamily="34" charset="0"/>
              <a:buNone/>
              <a:defRPr/>
            </a:pPr>
            <a:r>
              <a:rPr lang="en-US" sz="2800" b="1" dirty="0">
                <a:solidFill>
                  <a:schemeClr val="tx2">
                    <a:lumMod val="50000"/>
                  </a:schemeClr>
                </a:solidFill>
              </a:rPr>
              <a:t>Universities must:</a:t>
            </a:r>
          </a:p>
          <a:p>
            <a:pPr marL="173038" indent="-173038">
              <a:buFont typeface="Symbol"/>
              <a:buChar char="·"/>
              <a:defRPr/>
            </a:pPr>
            <a:r>
              <a:rPr lang="en-US" sz="2000" b="1" dirty="0">
                <a:solidFill>
                  <a:schemeClr val="tx2">
                    <a:lumMod val="50000"/>
                  </a:schemeClr>
                </a:solidFill>
                <a:latin typeface="Times New Roman" panose="02020603050405020304" pitchFamily="18" charset="0"/>
                <a:cs typeface="Times New Roman" panose="02020603050405020304" pitchFamily="18" charset="0"/>
              </a:rPr>
              <a:t>Disclose, collect, classify and count crime reports and statistics</a:t>
            </a:r>
            <a:endParaRPr lang="en-US" sz="2000" dirty="0">
              <a:solidFill>
                <a:schemeClr val="tx2">
                  <a:lumMod val="50000"/>
                </a:schemeClr>
              </a:solidFill>
              <a:latin typeface="Times New Roman" panose="02020603050405020304" pitchFamily="18" charset="0"/>
              <a:cs typeface="Times New Roman" panose="02020603050405020304" pitchFamily="18" charset="0"/>
            </a:endParaRPr>
          </a:p>
          <a:p>
            <a:pPr marL="173038" indent="-173038">
              <a:buFont typeface="Symbol"/>
              <a:buChar char="·"/>
              <a:tabLst>
                <a:tab pos="173038" algn="l"/>
              </a:tabLst>
              <a:defRPr/>
            </a:pPr>
            <a:r>
              <a:rPr lang="en-US" sz="2000" b="1" dirty="0">
                <a:solidFill>
                  <a:schemeClr val="tx2">
                    <a:lumMod val="50000"/>
                  </a:schemeClr>
                </a:solidFill>
                <a:latin typeface="Times New Roman" panose="02020603050405020304" pitchFamily="18" charset="0"/>
                <a:cs typeface="Times New Roman" panose="02020603050405020304" pitchFamily="18" charset="0"/>
              </a:rPr>
              <a:t> Issue Crime Alerts </a:t>
            </a:r>
            <a:r>
              <a:rPr lang="en-US" sz="2000" dirty="0">
                <a:solidFill>
                  <a:srgbClr val="77933C"/>
                </a:solidFill>
                <a:latin typeface="Times New Roman" panose="02020603050405020304" pitchFamily="18" charset="0"/>
                <a:cs typeface="Times New Roman" panose="02020603050405020304" pitchFamily="18" charset="0"/>
              </a:rPr>
              <a:t>- </a:t>
            </a:r>
            <a:r>
              <a:rPr lang="en-US" sz="2000" dirty="0">
                <a:solidFill>
                  <a:srgbClr val="000000"/>
                </a:solidFill>
                <a:latin typeface="Times New Roman" panose="02020603050405020304" pitchFamily="18" charset="0"/>
                <a:cs typeface="Times New Roman" panose="02020603050405020304" pitchFamily="18" charset="0"/>
              </a:rPr>
              <a:t>timely warning for any Clery Act-specified crime that represents an ongoing threat to the safety of students or employees</a:t>
            </a:r>
            <a:endParaRPr lang="en-US" sz="2000" dirty="0">
              <a:solidFill>
                <a:schemeClr val="tx2">
                  <a:lumMod val="50000"/>
                </a:schemeClr>
              </a:solidFill>
              <a:latin typeface="Times New Roman" panose="02020603050405020304" pitchFamily="18" charset="0"/>
              <a:cs typeface="Times New Roman" panose="02020603050405020304" pitchFamily="18" charset="0"/>
            </a:endParaRPr>
          </a:p>
          <a:p>
            <a:pPr marL="173038" indent="-173038">
              <a:buFont typeface="Symbol"/>
              <a:buChar char="·"/>
              <a:tabLst>
                <a:tab pos="111125" algn="l"/>
              </a:tabLst>
              <a:defRPr/>
            </a:pPr>
            <a:r>
              <a:rPr lang="en-US" sz="2000" b="1" dirty="0">
                <a:solidFill>
                  <a:schemeClr val="tx2">
                    <a:lumMod val="50000"/>
                  </a:schemeClr>
                </a:solidFill>
                <a:latin typeface="Times New Roman" panose="02020603050405020304" pitchFamily="18" charset="0"/>
                <a:cs typeface="Times New Roman" panose="02020603050405020304" pitchFamily="18" charset="0"/>
              </a:rPr>
              <a:t> Issue Emergency Notifications</a:t>
            </a:r>
            <a:r>
              <a:rPr lang="en-US" sz="2000" b="1" dirty="0">
                <a:solidFill>
                  <a:srgbClr val="984807"/>
                </a:solidFill>
                <a:latin typeface="Times New Roman" panose="02020603050405020304" pitchFamily="18" charset="0"/>
                <a:cs typeface="Times New Roman" panose="02020603050405020304" pitchFamily="18" charset="0"/>
              </a:rPr>
              <a:t> </a:t>
            </a:r>
            <a:r>
              <a:rPr lang="en-US" sz="2000" dirty="0">
                <a:solidFill>
                  <a:srgbClr val="000000"/>
                </a:solidFill>
                <a:latin typeface="Times New Roman" panose="02020603050405020304" pitchFamily="18" charset="0"/>
                <a:cs typeface="Times New Roman" panose="02020603050405020304" pitchFamily="18" charset="0"/>
              </a:rPr>
              <a:t>upon confirmation of significant emergency or dangerous situation involving immediate threat to health or safety</a:t>
            </a:r>
            <a:endParaRPr lang="en-US" sz="2000" dirty="0">
              <a:solidFill>
                <a:schemeClr val="tx2">
                  <a:lumMod val="50000"/>
                </a:schemeClr>
              </a:solidFill>
              <a:latin typeface="Times New Roman" panose="02020603050405020304" pitchFamily="18" charset="0"/>
              <a:cs typeface="Times New Roman" panose="02020603050405020304" pitchFamily="18" charset="0"/>
            </a:endParaRPr>
          </a:p>
          <a:p>
            <a:pPr marL="173038" indent="-173038">
              <a:buFont typeface="Symbol"/>
              <a:buChar char="·"/>
              <a:defRPr/>
            </a:pPr>
            <a:r>
              <a:rPr lang="en-US" sz="2000" b="1" dirty="0">
                <a:solidFill>
                  <a:schemeClr val="tx2">
                    <a:lumMod val="50000"/>
                  </a:schemeClr>
                </a:solidFill>
                <a:latin typeface="Times New Roman" panose="02020603050405020304" pitchFamily="18" charset="0"/>
                <a:cs typeface="Times New Roman" panose="02020603050405020304" pitchFamily="18" charset="0"/>
              </a:rPr>
              <a:t> Publish Annual Security Report with specific policy statements</a:t>
            </a:r>
            <a:endParaRPr lang="en-US" sz="2000" dirty="0">
              <a:solidFill>
                <a:schemeClr val="tx2">
                  <a:lumMod val="50000"/>
                </a:schemeClr>
              </a:solidFill>
              <a:latin typeface="Times New Roman" panose="02020603050405020304" pitchFamily="18" charset="0"/>
              <a:cs typeface="Times New Roman" panose="02020603050405020304" pitchFamily="18" charset="0"/>
            </a:endParaRPr>
          </a:p>
          <a:p>
            <a:pPr marL="173038" indent="-173038">
              <a:buFont typeface="Symbol"/>
              <a:buChar char="·"/>
              <a:defRPr/>
            </a:pPr>
            <a:r>
              <a:rPr lang="en-US" sz="2000" b="1" dirty="0">
                <a:solidFill>
                  <a:schemeClr val="tx2">
                    <a:lumMod val="50000"/>
                  </a:schemeClr>
                </a:solidFill>
                <a:latin typeface="Times New Roman" panose="02020603050405020304" pitchFamily="18" charset="0"/>
                <a:cs typeface="Times New Roman" panose="02020603050405020304" pitchFamily="18" charset="0"/>
              </a:rPr>
              <a:t> Submit Crime Statistics</a:t>
            </a:r>
            <a:r>
              <a:rPr lang="en-US" sz="2000" b="1" dirty="0">
                <a:solidFill>
                  <a:srgbClr val="984807"/>
                </a:solidFill>
                <a:latin typeface="Times New Roman" panose="02020603050405020304" pitchFamily="18" charset="0"/>
                <a:cs typeface="Times New Roman" panose="02020603050405020304" pitchFamily="18" charset="0"/>
              </a:rPr>
              <a:t> </a:t>
            </a:r>
            <a:r>
              <a:rPr lang="en-US" sz="2000" dirty="0">
                <a:solidFill>
                  <a:srgbClr val="000000"/>
                </a:solidFill>
                <a:latin typeface="Times New Roman" panose="02020603050405020304" pitchFamily="18" charset="0"/>
                <a:cs typeface="Times New Roman" panose="02020603050405020304" pitchFamily="18" charset="0"/>
              </a:rPr>
              <a:t>to Department of Education</a:t>
            </a:r>
            <a:endParaRPr lang="en-US" sz="2000" dirty="0">
              <a:solidFill>
                <a:schemeClr val="tx2">
                  <a:lumMod val="50000"/>
                </a:schemeClr>
              </a:solidFill>
              <a:latin typeface="Times New Roman" panose="02020603050405020304" pitchFamily="18" charset="0"/>
              <a:cs typeface="Times New Roman" panose="02020603050405020304" pitchFamily="18" charset="0"/>
            </a:endParaRPr>
          </a:p>
          <a:p>
            <a:pPr marL="173038" indent="-173038">
              <a:buFont typeface="Symbol"/>
              <a:buChar char="·"/>
              <a:defRPr/>
            </a:pPr>
            <a:r>
              <a:rPr lang="en-US" sz="2000" b="1" dirty="0">
                <a:solidFill>
                  <a:schemeClr val="tx2">
                    <a:lumMod val="50000"/>
                  </a:schemeClr>
                </a:solidFill>
                <a:latin typeface="Times New Roman" panose="02020603050405020304" pitchFamily="18" charset="0"/>
                <a:cs typeface="Times New Roman" panose="02020603050405020304" pitchFamily="18" charset="0"/>
              </a:rPr>
              <a:t> Maintain a publicly available daily crime log</a:t>
            </a:r>
            <a:endParaRPr lang="en-US" sz="2000" dirty="0">
              <a:solidFill>
                <a:schemeClr val="tx2">
                  <a:lumMod val="50000"/>
                </a:schemeClr>
              </a:solidFill>
              <a:latin typeface="Times New Roman" panose="02020603050405020304" pitchFamily="18" charset="0"/>
              <a:cs typeface="Times New Roman" panose="02020603050405020304" pitchFamily="18" charset="0"/>
            </a:endParaRPr>
          </a:p>
          <a:p>
            <a:pPr marL="173038" indent="-173038">
              <a:buFont typeface="Symbol"/>
              <a:buChar char="·"/>
              <a:defRPr/>
            </a:pPr>
            <a:r>
              <a:rPr lang="en-US" sz="2000" b="1" dirty="0">
                <a:solidFill>
                  <a:schemeClr val="tx2">
                    <a:lumMod val="50000"/>
                  </a:schemeClr>
                </a:solidFill>
                <a:latin typeface="Times New Roman" panose="02020603050405020304" pitchFamily="18" charset="0"/>
                <a:cs typeface="Times New Roman" panose="02020603050405020304" pitchFamily="18" charset="0"/>
              </a:rPr>
              <a:t> Implement missing student notification procedures</a:t>
            </a:r>
            <a:endParaRPr lang="en-US" sz="2000" dirty="0">
              <a:solidFill>
                <a:schemeClr val="tx2">
                  <a:lumMod val="50000"/>
                </a:schemeClr>
              </a:solidFill>
              <a:latin typeface="Times New Roman" panose="02020603050405020304" pitchFamily="18" charset="0"/>
              <a:cs typeface="Times New Roman" panose="02020603050405020304" pitchFamily="18" charset="0"/>
            </a:endParaRPr>
          </a:p>
          <a:p>
            <a:pPr marL="173038" indent="-173038">
              <a:buFont typeface="Symbol"/>
              <a:buChar char="·"/>
              <a:tabLst>
                <a:tab pos="173038" algn="l"/>
              </a:tabLst>
              <a:defRPr/>
            </a:pPr>
            <a:r>
              <a:rPr lang="en-US" sz="2000" b="1" dirty="0">
                <a:solidFill>
                  <a:schemeClr val="tx2">
                    <a:lumMod val="50000"/>
                  </a:schemeClr>
                </a:solidFill>
                <a:latin typeface="Times New Roman" panose="02020603050405020304" pitchFamily="18" charset="0"/>
                <a:cs typeface="Times New Roman" panose="02020603050405020304" pitchFamily="18" charset="0"/>
              </a:rPr>
              <a:t> Maintain Fire Safety information </a:t>
            </a:r>
            <a:r>
              <a:rPr lang="en-US" sz="2000" dirty="0">
                <a:solidFill>
                  <a:srgbClr val="000000"/>
                </a:solidFill>
                <a:latin typeface="Times New Roman" panose="02020603050405020304" pitchFamily="18" charset="0"/>
                <a:cs typeface="Times New Roman" panose="02020603050405020304" pitchFamily="18" charset="0"/>
              </a:rPr>
              <a:t>- including fire log, annual fire report with statistics and policy statements</a:t>
            </a:r>
          </a:p>
          <a:p>
            <a:pPr marL="173038" indent="-173038">
              <a:buFont typeface="Symbol"/>
              <a:buChar char="·"/>
              <a:tabLst>
                <a:tab pos="173038" algn="l"/>
              </a:tabLst>
              <a:defRPr/>
            </a:pPr>
            <a:r>
              <a:rPr lang="en-US" sz="2000" b="1" dirty="0">
                <a:solidFill>
                  <a:schemeClr val="tx2">
                    <a:lumMod val="50000"/>
                  </a:schemeClr>
                </a:solidFill>
                <a:latin typeface="Times New Roman" panose="02020603050405020304" pitchFamily="18" charset="0"/>
                <a:cs typeface="Times New Roman" panose="02020603050405020304" pitchFamily="18" charset="0"/>
              </a:rPr>
              <a:t>Disseminate information about report</a:t>
            </a:r>
            <a:r>
              <a:rPr lang="en-US" sz="2000" dirty="0">
                <a:solidFill>
                  <a:srgbClr val="000000"/>
                </a:solidFill>
                <a:latin typeface="Times New Roman" panose="02020603050405020304" pitchFamily="18" charset="0"/>
                <a:cs typeface="Times New Roman" panose="02020603050405020304" pitchFamily="18" charset="0"/>
              </a:rPr>
              <a:t> to students, faculty, and staff (current and prospective)</a:t>
            </a:r>
            <a:endParaRPr lang="en-US" sz="2000" dirty="0">
              <a:latin typeface="Times New Roman" panose="02020603050405020304" pitchFamily="18" charset="0"/>
              <a:cs typeface="Times New Roman" panose="02020603050405020304" pitchFamily="18" charset="0"/>
            </a:endParaRPr>
          </a:p>
          <a:p>
            <a:pPr>
              <a:defRPr/>
            </a:pPr>
            <a:endParaRPr lang="en-US" sz="20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849F1D-4B80-4364-A63B-39AD8939998C}"/>
              </a:ext>
            </a:extLst>
          </p:cNvPr>
          <p:cNvSpPr>
            <a:spLocks noGrp="1"/>
          </p:cNvSpPr>
          <p:nvPr>
            <p:ph type="title"/>
          </p:nvPr>
        </p:nvSpPr>
        <p:spPr/>
        <p:txBody>
          <a:bodyPr/>
          <a:lstStyle/>
          <a:p>
            <a:pPr>
              <a:defRPr/>
            </a:pPr>
            <a:r>
              <a:rPr lang="en-US" sz="3600" dirty="0">
                <a:solidFill>
                  <a:schemeClr val="tx2">
                    <a:lumMod val="50000"/>
                  </a:schemeClr>
                </a:solidFill>
                <a:latin typeface="Arial Rounded MT Bold" panose="020F0704030504030204" pitchFamily="34" charset="0"/>
              </a:rPr>
              <a:t>Clery Act Requirements, continued</a:t>
            </a:r>
          </a:p>
        </p:txBody>
      </p:sp>
      <p:sp>
        <p:nvSpPr>
          <p:cNvPr id="11267" name="Content Placeholder 2">
            <a:extLst>
              <a:ext uri="{FF2B5EF4-FFF2-40B4-BE49-F238E27FC236}">
                <a16:creationId xmlns:a16="http://schemas.microsoft.com/office/drawing/2014/main" id="{0E412F58-CC59-4D1C-A1A7-57D07B9BC2B1}"/>
              </a:ext>
            </a:extLst>
          </p:cNvPr>
          <p:cNvSpPr>
            <a:spLocks noGrp="1"/>
          </p:cNvSpPr>
          <p:nvPr>
            <p:ph idx="1"/>
          </p:nvPr>
        </p:nvSpPr>
        <p:spPr/>
        <p:txBody>
          <a:bodyPr/>
          <a:lstStyle/>
          <a:p>
            <a:pPr eaLnBrk="1" hangingPunct="1"/>
            <a:r>
              <a:rPr lang="en-US" altLang="en-US" sz="2400">
                <a:latin typeface="Arial Rounded MT Bold" panose="020F0704030504030204" pitchFamily="34" charset="0"/>
              </a:rPr>
              <a:t>Universities must publish campus crime statistics for the previous 3 years</a:t>
            </a:r>
          </a:p>
          <a:p>
            <a:pPr eaLnBrk="1" hangingPunct="1"/>
            <a:r>
              <a:rPr lang="en-US" altLang="en-US" sz="2400">
                <a:latin typeface="Arial Rounded MT Bold" panose="020F0704030504030204" pitchFamily="34" charset="0"/>
              </a:rPr>
              <a:t>The Annual Security Report (ASR) also includes referral information to ensure that students and others know about  crime reporting procedures and available resources.</a:t>
            </a:r>
          </a:p>
          <a:p>
            <a:pPr eaLnBrk="1" hangingPunct="1"/>
            <a:r>
              <a:rPr lang="en-US" altLang="en-US" sz="2400">
                <a:latin typeface="Arial Rounded MT Bold" panose="020F0704030504030204" pitchFamily="34" charset="0"/>
              </a:rPr>
              <a:t>Information must be made available to current and prospective students and employees by October 1</a:t>
            </a:r>
          </a:p>
          <a:p>
            <a:pPr eaLnBrk="1" hangingPunct="1"/>
            <a:r>
              <a:rPr lang="en-US" altLang="en-US" sz="2400">
                <a:latin typeface="Arial Rounded MT Bold" panose="020F0704030504030204" pitchFamily="34" charset="0"/>
              </a:rPr>
              <a:t>Data is collected from a wide variety of “Campus Security Authorities”–That’s where you come in.</a:t>
            </a:r>
          </a:p>
          <a:p>
            <a:pPr eaLnBrk="1" hangingPunct="1"/>
            <a:r>
              <a:rPr lang="en-US" altLang="en-US" sz="2400">
                <a:latin typeface="Arial Rounded MT Bold" panose="020F0704030504030204" pitchFamily="34" charset="0"/>
              </a:rPr>
              <a:t>$59,017 per violation, per day</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a:extLst>
              <a:ext uri="{FF2B5EF4-FFF2-40B4-BE49-F238E27FC236}">
                <a16:creationId xmlns:a16="http://schemas.microsoft.com/office/drawing/2014/main" id="{BE547F7D-228A-489B-AA98-C17612268A0F}"/>
              </a:ext>
            </a:extLst>
          </p:cNvPr>
          <p:cNvSpPr>
            <a:spLocks noGrp="1"/>
          </p:cNvSpPr>
          <p:nvPr>
            <p:ph type="title"/>
          </p:nvPr>
        </p:nvSpPr>
        <p:spPr>
          <a:xfrm>
            <a:off x="457200" y="274638"/>
            <a:ext cx="8229600" cy="639762"/>
          </a:xfrm>
        </p:spPr>
        <p:txBody>
          <a:bodyPr/>
          <a:lstStyle/>
          <a:p>
            <a:r>
              <a:rPr lang="en-US" altLang="en-US" sz="3600">
                <a:latin typeface="Arial Rounded MT Bold" panose="020F0704030504030204" pitchFamily="34" charset="0"/>
              </a:rPr>
              <a:t>CSAs at TAMUK</a:t>
            </a:r>
          </a:p>
        </p:txBody>
      </p:sp>
      <p:sp>
        <p:nvSpPr>
          <p:cNvPr id="12291" name="Content Placeholder 2">
            <a:extLst>
              <a:ext uri="{FF2B5EF4-FFF2-40B4-BE49-F238E27FC236}">
                <a16:creationId xmlns:a16="http://schemas.microsoft.com/office/drawing/2014/main" id="{698A31E5-B319-4006-9519-0C0D6B87DE40}"/>
              </a:ext>
            </a:extLst>
          </p:cNvPr>
          <p:cNvSpPr>
            <a:spLocks noGrp="1"/>
          </p:cNvSpPr>
          <p:nvPr>
            <p:ph idx="1"/>
          </p:nvPr>
        </p:nvSpPr>
        <p:spPr>
          <a:xfrm>
            <a:off x="457200" y="1143000"/>
            <a:ext cx="8229600" cy="4525963"/>
          </a:xfrm>
        </p:spPr>
        <p:txBody>
          <a:bodyPr/>
          <a:lstStyle/>
          <a:p>
            <a:pPr eaLnBrk="1" hangingPunct="1">
              <a:buFont typeface="Arial" panose="020B0604020202020204" pitchFamily="34" charset="0"/>
              <a:buNone/>
            </a:pPr>
            <a:r>
              <a:rPr lang="en-US" altLang="en-US" sz="2000" b="1">
                <a:latin typeface="Arial Rounded MT Bold" panose="020F0704030504030204" pitchFamily="34" charset="0"/>
              </a:rPr>
              <a:t>Includes but is not limited to:</a:t>
            </a:r>
          </a:p>
          <a:p>
            <a:pPr lvl="1" eaLnBrk="1" hangingPunct="1"/>
            <a:r>
              <a:rPr lang="en-US" altLang="en-US" sz="2000"/>
              <a:t>Acting Director for Student Affairs </a:t>
            </a:r>
          </a:p>
          <a:p>
            <a:pPr lvl="1" eaLnBrk="1" hangingPunct="1"/>
            <a:r>
              <a:rPr lang="en-US" altLang="en-US" sz="2000"/>
              <a:t>Asst. VP / Dean of Students;   Assoc. Dean of Students</a:t>
            </a:r>
          </a:p>
          <a:p>
            <a:pPr lvl="1" eaLnBrk="1" hangingPunct="1"/>
            <a:r>
              <a:rPr lang="en-US" altLang="en-US" sz="2000"/>
              <a:t>Executive Director of Athletics &amp; Campus Recreation; team coaches (Men’s -football, basketball, baseball, cross-country, track and field; Women’s – basketball, cross-country, golf, softball, tennis, track and field and volleyball, cheer teams;</a:t>
            </a:r>
          </a:p>
          <a:p>
            <a:pPr lvl="1" eaLnBrk="1" hangingPunct="1"/>
            <a:r>
              <a:rPr lang="en-US" altLang="en-US" sz="2000"/>
              <a:t>Sr. Assoc. Athletic Director/Head Athletic Trainer and assistant trainers;</a:t>
            </a:r>
          </a:p>
          <a:p>
            <a:pPr lvl="1" eaLnBrk="1" hangingPunct="1"/>
            <a:r>
              <a:rPr lang="en-US" altLang="en-US" sz="2000"/>
              <a:t>Executive Director of International Studies and Programs;</a:t>
            </a:r>
          </a:p>
          <a:p>
            <a:pPr lvl="1" eaLnBrk="1" hangingPunct="1"/>
            <a:r>
              <a:rPr lang="en-US" altLang="en-US" sz="2000"/>
              <a:t>Director of International Studies &amp; Program</a:t>
            </a:r>
          </a:p>
          <a:p>
            <a:pPr lvl="1" eaLnBrk="1" hangingPunct="1"/>
            <a:r>
              <a:rPr lang="en-US" altLang="en-US" sz="2000"/>
              <a:t>Director of Student Health and Wellness (SHW) Department, Medical Providers in SHW; Staff nurses; Coordinator of Disability Resources;</a:t>
            </a:r>
          </a:p>
          <a:p>
            <a:pPr lvl="1" eaLnBrk="1" hangingPunct="1"/>
            <a:r>
              <a:rPr lang="en-US" altLang="en-US" sz="2000"/>
              <a:t>Director of Student Activities</a:t>
            </a:r>
          </a:p>
          <a:p>
            <a:endParaRPr lang="en-US" altLang="en-US"/>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a:extLst>
              <a:ext uri="{FF2B5EF4-FFF2-40B4-BE49-F238E27FC236}">
                <a16:creationId xmlns:a16="http://schemas.microsoft.com/office/drawing/2014/main" id="{D47199B2-9E3E-4165-A23E-2B59F4A64E30}"/>
              </a:ext>
            </a:extLst>
          </p:cNvPr>
          <p:cNvSpPr>
            <a:spLocks noGrp="1"/>
          </p:cNvSpPr>
          <p:nvPr>
            <p:ph type="title"/>
          </p:nvPr>
        </p:nvSpPr>
        <p:spPr>
          <a:xfrm>
            <a:off x="457200" y="274638"/>
            <a:ext cx="8229600" cy="868362"/>
          </a:xfrm>
        </p:spPr>
        <p:txBody>
          <a:bodyPr/>
          <a:lstStyle/>
          <a:p>
            <a:r>
              <a:rPr lang="en-US" altLang="en-US" sz="3600" b="1">
                <a:latin typeface="Arial Rounded MT Bold" panose="020F0704030504030204" pitchFamily="34" charset="0"/>
              </a:rPr>
              <a:t>TAMUK CSAs - continued</a:t>
            </a:r>
          </a:p>
        </p:txBody>
      </p:sp>
      <p:sp>
        <p:nvSpPr>
          <p:cNvPr id="13315" name="Content Placeholder 2">
            <a:extLst>
              <a:ext uri="{FF2B5EF4-FFF2-40B4-BE49-F238E27FC236}">
                <a16:creationId xmlns:a16="http://schemas.microsoft.com/office/drawing/2014/main" id="{9FF15A33-DB95-4E58-A9C7-569FEBF24C9B}"/>
              </a:ext>
            </a:extLst>
          </p:cNvPr>
          <p:cNvSpPr>
            <a:spLocks noGrp="1"/>
          </p:cNvSpPr>
          <p:nvPr>
            <p:ph idx="1"/>
          </p:nvPr>
        </p:nvSpPr>
        <p:spPr>
          <a:xfrm>
            <a:off x="457200" y="1295400"/>
            <a:ext cx="8229600" cy="4830763"/>
          </a:xfrm>
        </p:spPr>
        <p:txBody>
          <a:bodyPr/>
          <a:lstStyle/>
          <a:p>
            <a:pPr eaLnBrk="1" hangingPunct="1">
              <a:buFont typeface="Arial" panose="020B0604020202020204" pitchFamily="34" charset="0"/>
              <a:buNone/>
            </a:pPr>
            <a:r>
              <a:rPr lang="en-US" altLang="en-US" sz="2800"/>
              <a:t>Includes but is not limited to:</a:t>
            </a:r>
          </a:p>
          <a:p>
            <a:pPr lvl="1" eaLnBrk="1" hangingPunct="1"/>
            <a:r>
              <a:rPr lang="en-US" altLang="en-US" sz="2400"/>
              <a:t>Executive Director, Director of Housing, Associate Director of Residential Education, Assistant Director of Residence Life, and Area Coordinators, Head Residents and Resident Advisors, for University Housing and Residence Life;</a:t>
            </a:r>
          </a:p>
          <a:p>
            <a:pPr lvl="1" eaLnBrk="1" hangingPunct="1"/>
            <a:r>
              <a:rPr lang="en-US" altLang="en-US" sz="2400"/>
              <a:t>Faculty / staff Advisors for Texas A&amp;M University-Kingsville student organizations;</a:t>
            </a:r>
          </a:p>
          <a:p>
            <a:pPr lvl="1" eaLnBrk="1" hangingPunct="1"/>
            <a:r>
              <a:rPr lang="en-US" altLang="en-US" sz="2400"/>
              <a:t>Professor and instructors of Military Science;</a:t>
            </a:r>
          </a:p>
          <a:p>
            <a:pPr lvl="1" eaLnBrk="1" hangingPunct="1"/>
            <a:r>
              <a:rPr lang="en-US" altLang="en-US" sz="2400"/>
              <a:t>Compliance Officer;</a:t>
            </a:r>
          </a:p>
          <a:p>
            <a:pPr lvl="1" eaLnBrk="1" hangingPunct="1"/>
            <a:r>
              <a:rPr lang="en-US" altLang="en-US" sz="2400"/>
              <a:t>Title IX Coordinator; and,</a:t>
            </a:r>
          </a:p>
          <a:p>
            <a:pPr lvl="1" eaLnBrk="1" hangingPunct="1"/>
            <a:r>
              <a:rPr lang="en-US" altLang="en-US" sz="2400"/>
              <a:t>Faculty/staff advisors to other student groups.</a:t>
            </a:r>
          </a:p>
          <a:p>
            <a:endParaRPr lang="en-US" altLang="en-US"/>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48921</TotalTime>
  <Words>2432</Words>
  <Application>Microsoft Office PowerPoint</Application>
  <PresentationFormat>On-screen Show (4:3)</PresentationFormat>
  <Paragraphs>155</Paragraphs>
  <Slides>25</Slides>
  <Notes>1</Notes>
  <HiddenSlides>0</HiddenSlides>
  <MMClips>1</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25</vt:i4>
      </vt:variant>
    </vt:vector>
  </HeadingPairs>
  <TitlesOfParts>
    <vt:vector size="32" baseType="lpstr">
      <vt:lpstr>Arial</vt:lpstr>
      <vt:lpstr>Calibri</vt:lpstr>
      <vt:lpstr>Arial Rounded MT Bold</vt:lpstr>
      <vt:lpstr>Bebas</vt:lpstr>
      <vt:lpstr>Times New Roman</vt:lpstr>
      <vt:lpstr>Symbol</vt:lpstr>
      <vt:lpstr>Office Theme</vt:lpstr>
      <vt:lpstr>PowerPoint Presentation</vt:lpstr>
      <vt:lpstr>CAMPUS CLERY COMPLIANCE COMMITTEE      CSA TRAINING - 2022</vt:lpstr>
      <vt:lpstr>PowerPoint Presentation</vt:lpstr>
      <vt:lpstr>Topics</vt:lpstr>
      <vt:lpstr>What is the Jeanne Clery Act? In essence a Consumer Protection Law</vt:lpstr>
      <vt:lpstr>Clery Act Requirements  </vt:lpstr>
      <vt:lpstr>Clery Act Requirements, continued</vt:lpstr>
      <vt:lpstr>CSAs at TAMUK</vt:lpstr>
      <vt:lpstr>TAMUK CSAs - continued</vt:lpstr>
      <vt:lpstr>Who Is NOT a CSA?</vt:lpstr>
      <vt:lpstr>Reporting Crimes on Campus </vt:lpstr>
      <vt:lpstr>CSA Responsibilities</vt:lpstr>
      <vt:lpstr>Reporting An Incident – Get the Facts</vt:lpstr>
      <vt:lpstr>Crimes We Must Report:</vt:lpstr>
      <vt:lpstr>Crimes We Must Report – cont.</vt:lpstr>
      <vt:lpstr>Other Violations That Must Be Reported:</vt:lpstr>
      <vt:lpstr>Timing is Critical</vt:lpstr>
      <vt:lpstr>Report Crimes by Location Campus Geography</vt:lpstr>
      <vt:lpstr>Report Crimes by Location, cont.</vt:lpstr>
      <vt:lpstr>Off-Campus Locations</vt:lpstr>
      <vt:lpstr>The Clery Report Does Not Include Crimes Unrelated to TAMUK</vt:lpstr>
      <vt:lpstr>Explain Reporting Options</vt:lpstr>
      <vt:lpstr>Important Information</vt:lpstr>
      <vt:lpstr>PowerPoint Presentation</vt:lpstr>
      <vt:lpstr> TRAINTRAQ Course 2111844 : Clery Act Guidelines for A&amp;M System Campus Security Authorities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CAMPUS SAFETY AND SECURITY REPORTING</dc:title>
  <dc:creator>Felipe Garza</dc:creator>
  <cp:lastModifiedBy>James P Pollock</cp:lastModifiedBy>
  <cp:revision>218</cp:revision>
  <cp:lastPrinted>2016-04-01T14:14:53Z</cp:lastPrinted>
  <dcterms:created xsi:type="dcterms:W3CDTF">2011-04-20T16:02:28Z</dcterms:created>
  <dcterms:modified xsi:type="dcterms:W3CDTF">2024-05-20T15:17:51Z</dcterms:modified>
</cp:coreProperties>
</file>