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6" r:id="rId3"/>
    <p:sldId id="291" r:id="rId4"/>
    <p:sldId id="274" r:id="rId5"/>
    <p:sldId id="294" r:id="rId6"/>
    <p:sldId id="308" r:id="rId7"/>
    <p:sldId id="299" r:id="rId8"/>
    <p:sldId id="292" r:id="rId9"/>
    <p:sldId id="296" r:id="rId10"/>
    <p:sldId id="295" r:id="rId11"/>
    <p:sldId id="303" r:id="rId12"/>
    <p:sldId id="309" r:id="rId13"/>
    <p:sldId id="293" r:id="rId14"/>
    <p:sldId id="297" r:id="rId15"/>
    <p:sldId id="304" r:id="rId16"/>
    <p:sldId id="305" r:id="rId17"/>
    <p:sldId id="289" r:id="rId18"/>
    <p:sldId id="27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107" autoAdjust="0"/>
  </p:normalViewPr>
  <p:slideViewPr>
    <p:cSldViewPr snapToGrid="0" snapToObjects="1">
      <p:cViewPr varScale="1">
        <p:scale>
          <a:sx n="61" d="100"/>
          <a:sy n="61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133E2-809C-4E35-BA0C-F776F6BFFF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5341A-2C32-4040-8CB7-FAADF022C8CB}">
      <dgm:prSet custT="1"/>
      <dgm:spPr>
        <a:ln w="508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/>
            <a:t>Undergrad &amp; Grad </a:t>
          </a:r>
        </a:p>
        <a:p>
          <a:r>
            <a:rPr lang="en-US" sz="1800" dirty="0"/>
            <a:t>Research Opportunities</a:t>
          </a:r>
        </a:p>
      </dgm:t>
    </dgm:pt>
    <dgm:pt modelId="{A84CCDD8-DC1E-4C30-8350-BF922F7AB70A}" type="parTrans" cxnId="{B6F0DE6C-E4A9-4B25-906D-0348CC60F0BE}">
      <dgm:prSet/>
      <dgm:spPr/>
      <dgm:t>
        <a:bodyPr/>
        <a:lstStyle/>
        <a:p>
          <a:endParaRPr lang="en-US"/>
        </a:p>
      </dgm:t>
    </dgm:pt>
    <dgm:pt modelId="{829B0D73-C366-4E69-84F9-12DA86EB994C}" type="sibTrans" cxnId="{B6F0DE6C-E4A9-4B25-906D-0348CC60F0BE}">
      <dgm:prSet/>
      <dgm:spPr/>
      <dgm:t>
        <a:bodyPr/>
        <a:lstStyle/>
        <a:p>
          <a:endParaRPr lang="en-US"/>
        </a:p>
      </dgm:t>
    </dgm:pt>
    <dgm:pt modelId="{FEA9DB54-E49C-4855-9DFA-49A8B1C9FA13}">
      <dgm:prSet custT="1"/>
      <dgm:spPr/>
      <dgm:t>
        <a:bodyPr/>
        <a:lstStyle/>
        <a:p>
          <a:r>
            <a:rPr lang="en-US" sz="1800" dirty="0"/>
            <a:t>Methods for </a:t>
          </a:r>
        </a:p>
        <a:p>
          <a:r>
            <a:rPr lang="en-US" sz="1800" dirty="0"/>
            <a:t>Student Mentoring</a:t>
          </a:r>
        </a:p>
      </dgm:t>
    </dgm:pt>
    <dgm:pt modelId="{A472D5A6-7544-4307-8445-EF2911F7EF53}" type="parTrans" cxnId="{766354FE-6E0D-425C-8A1E-716DC3F11F82}">
      <dgm:prSet/>
      <dgm:spPr/>
      <dgm:t>
        <a:bodyPr/>
        <a:lstStyle/>
        <a:p>
          <a:endParaRPr lang="en-US"/>
        </a:p>
      </dgm:t>
    </dgm:pt>
    <dgm:pt modelId="{8A39230E-759B-435C-BBC1-E7EA7E3A292B}" type="sibTrans" cxnId="{766354FE-6E0D-425C-8A1E-716DC3F11F82}">
      <dgm:prSet/>
      <dgm:spPr/>
      <dgm:t>
        <a:bodyPr/>
        <a:lstStyle/>
        <a:p>
          <a:endParaRPr lang="en-US"/>
        </a:p>
      </dgm:t>
    </dgm:pt>
    <dgm:pt modelId="{38789CC7-7136-4651-B05F-00D0E52F1C4F}">
      <dgm:prSet custT="1"/>
      <dgm:spPr/>
      <dgm:t>
        <a:bodyPr/>
        <a:lstStyle/>
        <a:p>
          <a:r>
            <a:rPr lang="en-US" sz="1800" dirty="0"/>
            <a:t>Outcomes</a:t>
          </a:r>
        </a:p>
      </dgm:t>
    </dgm:pt>
    <dgm:pt modelId="{74691963-BBFA-4B49-8C2B-55C22F628F23}" type="parTrans" cxnId="{239E4E6F-1754-43A1-86B7-F3BC37B63F70}">
      <dgm:prSet/>
      <dgm:spPr/>
      <dgm:t>
        <a:bodyPr/>
        <a:lstStyle/>
        <a:p>
          <a:endParaRPr lang="en-US"/>
        </a:p>
      </dgm:t>
    </dgm:pt>
    <dgm:pt modelId="{B9333C77-5082-49E2-B5B1-4AAFC799BDF7}" type="sibTrans" cxnId="{239E4E6F-1754-43A1-86B7-F3BC37B63F70}">
      <dgm:prSet/>
      <dgm:spPr/>
      <dgm:t>
        <a:bodyPr/>
        <a:lstStyle/>
        <a:p>
          <a:endParaRPr lang="en-US"/>
        </a:p>
      </dgm:t>
    </dgm:pt>
    <dgm:pt modelId="{BCFABEF8-AC4E-430C-83E3-B38DF7FFBB93}" type="pres">
      <dgm:prSet presAssocID="{0E9133E2-809C-4E35-BA0C-F776F6BFFF64}" presName="CompostProcess" presStyleCnt="0">
        <dgm:presLayoutVars>
          <dgm:dir/>
          <dgm:resizeHandles val="exact"/>
        </dgm:presLayoutVars>
      </dgm:prSet>
      <dgm:spPr/>
    </dgm:pt>
    <dgm:pt modelId="{1ED8BB1A-AA2E-4A46-B4C6-BB8635C1BC30}" type="pres">
      <dgm:prSet presAssocID="{0E9133E2-809C-4E35-BA0C-F776F6BFFF64}" presName="arrow" presStyleLbl="bgShp" presStyleIdx="0" presStyleCnt="1"/>
      <dgm:spPr/>
    </dgm:pt>
    <dgm:pt modelId="{74B2D3C0-CB4B-4F0F-881F-87CBFE542D37}" type="pres">
      <dgm:prSet presAssocID="{0E9133E2-809C-4E35-BA0C-F776F6BFFF64}" presName="linearProcess" presStyleCnt="0"/>
      <dgm:spPr/>
    </dgm:pt>
    <dgm:pt modelId="{5A7FD7AF-91C0-44A4-B165-8F1144E8AF0F}" type="pres">
      <dgm:prSet presAssocID="{FAF5341A-2C32-4040-8CB7-FAADF022C8CB}" presName="textNode" presStyleLbl="node1" presStyleIdx="0" presStyleCnt="3" custLinFactNeighborY="-7020">
        <dgm:presLayoutVars>
          <dgm:bulletEnabled val="1"/>
        </dgm:presLayoutVars>
      </dgm:prSet>
      <dgm:spPr/>
    </dgm:pt>
    <dgm:pt modelId="{A041053E-6BC0-4A86-A90B-B0D22BCE9234}" type="pres">
      <dgm:prSet presAssocID="{829B0D73-C366-4E69-84F9-12DA86EB994C}" presName="sibTrans" presStyleCnt="0"/>
      <dgm:spPr/>
    </dgm:pt>
    <dgm:pt modelId="{F1E42B84-B1DC-444C-BC5A-650CAF0CE0E1}" type="pres">
      <dgm:prSet presAssocID="{FEA9DB54-E49C-4855-9DFA-49A8B1C9FA13}" presName="textNode" presStyleLbl="node1" presStyleIdx="1" presStyleCnt="3" custLinFactNeighborY="-7020">
        <dgm:presLayoutVars>
          <dgm:bulletEnabled val="1"/>
        </dgm:presLayoutVars>
      </dgm:prSet>
      <dgm:spPr/>
    </dgm:pt>
    <dgm:pt modelId="{A249660F-FC32-4D8F-9637-44EE032E2C8B}" type="pres">
      <dgm:prSet presAssocID="{8A39230E-759B-435C-BBC1-E7EA7E3A292B}" presName="sibTrans" presStyleCnt="0"/>
      <dgm:spPr/>
    </dgm:pt>
    <dgm:pt modelId="{6E3C595E-6FD2-496B-A524-76FCAAAED177}" type="pres">
      <dgm:prSet presAssocID="{38789CC7-7136-4651-B05F-00D0E52F1C4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C79221-98DC-4FC3-AE34-1E6E58D6C5DC}" type="presOf" srcId="{FEA9DB54-E49C-4855-9DFA-49A8B1C9FA13}" destId="{F1E42B84-B1DC-444C-BC5A-650CAF0CE0E1}" srcOrd="0" destOrd="0" presId="urn:microsoft.com/office/officeart/2005/8/layout/hProcess9"/>
    <dgm:cxn modelId="{640C1F3E-D35C-4F88-A2EF-DD4C61EF2749}" type="presOf" srcId="{0E9133E2-809C-4E35-BA0C-F776F6BFFF64}" destId="{BCFABEF8-AC4E-430C-83E3-B38DF7FFBB93}" srcOrd="0" destOrd="0" presId="urn:microsoft.com/office/officeart/2005/8/layout/hProcess9"/>
    <dgm:cxn modelId="{B6F0DE6C-E4A9-4B25-906D-0348CC60F0BE}" srcId="{0E9133E2-809C-4E35-BA0C-F776F6BFFF64}" destId="{FAF5341A-2C32-4040-8CB7-FAADF022C8CB}" srcOrd="0" destOrd="0" parTransId="{A84CCDD8-DC1E-4C30-8350-BF922F7AB70A}" sibTransId="{829B0D73-C366-4E69-84F9-12DA86EB994C}"/>
    <dgm:cxn modelId="{239E4E6F-1754-43A1-86B7-F3BC37B63F70}" srcId="{0E9133E2-809C-4E35-BA0C-F776F6BFFF64}" destId="{38789CC7-7136-4651-B05F-00D0E52F1C4F}" srcOrd="2" destOrd="0" parTransId="{74691963-BBFA-4B49-8C2B-55C22F628F23}" sibTransId="{B9333C77-5082-49E2-B5B1-4AAFC799BDF7}"/>
    <dgm:cxn modelId="{56104277-A466-44AE-AB6F-47C64526095C}" type="presOf" srcId="{38789CC7-7136-4651-B05F-00D0E52F1C4F}" destId="{6E3C595E-6FD2-496B-A524-76FCAAAED177}" srcOrd="0" destOrd="0" presId="urn:microsoft.com/office/officeart/2005/8/layout/hProcess9"/>
    <dgm:cxn modelId="{5A7BB0A4-D577-47A2-A32D-02E98A193025}" type="presOf" srcId="{FAF5341A-2C32-4040-8CB7-FAADF022C8CB}" destId="{5A7FD7AF-91C0-44A4-B165-8F1144E8AF0F}" srcOrd="0" destOrd="0" presId="urn:microsoft.com/office/officeart/2005/8/layout/hProcess9"/>
    <dgm:cxn modelId="{766354FE-6E0D-425C-8A1E-716DC3F11F82}" srcId="{0E9133E2-809C-4E35-BA0C-F776F6BFFF64}" destId="{FEA9DB54-E49C-4855-9DFA-49A8B1C9FA13}" srcOrd="1" destOrd="0" parTransId="{A472D5A6-7544-4307-8445-EF2911F7EF53}" sibTransId="{8A39230E-759B-435C-BBC1-E7EA7E3A292B}"/>
    <dgm:cxn modelId="{9FCA7E27-F24A-4B51-B90C-AA046DFF103F}" type="presParOf" srcId="{BCFABEF8-AC4E-430C-83E3-B38DF7FFBB93}" destId="{1ED8BB1A-AA2E-4A46-B4C6-BB8635C1BC30}" srcOrd="0" destOrd="0" presId="urn:microsoft.com/office/officeart/2005/8/layout/hProcess9"/>
    <dgm:cxn modelId="{41866ECD-3F0A-453A-B22A-8B4297C3038D}" type="presParOf" srcId="{BCFABEF8-AC4E-430C-83E3-B38DF7FFBB93}" destId="{74B2D3C0-CB4B-4F0F-881F-87CBFE542D37}" srcOrd="1" destOrd="0" presId="urn:microsoft.com/office/officeart/2005/8/layout/hProcess9"/>
    <dgm:cxn modelId="{4F574D5B-1BBC-48AB-A7D7-CFE18E9A6641}" type="presParOf" srcId="{74B2D3C0-CB4B-4F0F-881F-87CBFE542D37}" destId="{5A7FD7AF-91C0-44A4-B165-8F1144E8AF0F}" srcOrd="0" destOrd="0" presId="urn:microsoft.com/office/officeart/2005/8/layout/hProcess9"/>
    <dgm:cxn modelId="{7379EC4E-A1FD-4F3E-9DEB-2F91F5929AFF}" type="presParOf" srcId="{74B2D3C0-CB4B-4F0F-881F-87CBFE542D37}" destId="{A041053E-6BC0-4A86-A90B-B0D22BCE9234}" srcOrd="1" destOrd="0" presId="urn:microsoft.com/office/officeart/2005/8/layout/hProcess9"/>
    <dgm:cxn modelId="{87A2B1CB-314B-46F6-BBBE-47C94A5A2D6F}" type="presParOf" srcId="{74B2D3C0-CB4B-4F0F-881F-87CBFE542D37}" destId="{F1E42B84-B1DC-444C-BC5A-650CAF0CE0E1}" srcOrd="2" destOrd="0" presId="urn:microsoft.com/office/officeart/2005/8/layout/hProcess9"/>
    <dgm:cxn modelId="{B07FD797-E595-4178-9CB3-E68AE371B796}" type="presParOf" srcId="{74B2D3C0-CB4B-4F0F-881F-87CBFE542D37}" destId="{A249660F-FC32-4D8F-9637-44EE032E2C8B}" srcOrd="3" destOrd="0" presId="urn:microsoft.com/office/officeart/2005/8/layout/hProcess9"/>
    <dgm:cxn modelId="{F1BD2769-7A31-4453-849E-104238E609E4}" type="presParOf" srcId="{74B2D3C0-CB4B-4F0F-881F-87CBFE542D37}" destId="{6E3C595E-6FD2-496B-A524-76FCAAAED1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133E2-809C-4E35-BA0C-F776F6BFFF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5341A-2C32-4040-8CB7-FAADF022C8CB}">
      <dgm:prSet custT="1"/>
      <dgm:spPr/>
      <dgm:t>
        <a:bodyPr/>
        <a:lstStyle/>
        <a:p>
          <a:r>
            <a:rPr lang="en-US" sz="1800" dirty="0"/>
            <a:t>Undergrad &amp; Grad </a:t>
          </a:r>
        </a:p>
        <a:p>
          <a:r>
            <a:rPr lang="en-US" sz="1800" dirty="0"/>
            <a:t>Research Opportunities</a:t>
          </a:r>
        </a:p>
      </dgm:t>
    </dgm:pt>
    <dgm:pt modelId="{A84CCDD8-DC1E-4C30-8350-BF922F7AB70A}" type="parTrans" cxnId="{B6F0DE6C-E4A9-4B25-906D-0348CC60F0BE}">
      <dgm:prSet/>
      <dgm:spPr/>
      <dgm:t>
        <a:bodyPr/>
        <a:lstStyle/>
        <a:p>
          <a:endParaRPr lang="en-US"/>
        </a:p>
      </dgm:t>
    </dgm:pt>
    <dgm:pt modelId="{829B0D73-C366-4E69-84F9-12DA86EB994C}" type="sibTrans" cxnId="{B6F0DE6C-E4A9-4B25-906D-0348CC60F0BE}">
      <dgm:prSet/>
      <dgm:spPr/>
      <dgm:t>
        <a:bodyPr/>
        <a:lstStyle/>
        <a:p>
          <a:endParaRPr lang="en-US"/>
        </a:p>
      </dgm:t>
    </dgm:pt>
    <dgm:pt modelId="{FEA9DB54-E49C-4855-9DFA-49A8B1C9FA13}">
      <dgm:prSet custT="1"/>
      <dgm:spPr>
        <a:ln w="508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/>
            <a:t>Methods for </a:t>
          </a:r>
        </a:p>
        <a:p>
          <a:r>
            <a:rPr lang="en-US" sz="1800" dirty="0"/>
            <a:t>Student Mentoring</a:t>
          </a:r>
        </a:p>
      </dgm:t>
    </dgm:pt>
    <dgm:pt modelId="{A472D5A6-7544-4307-8445-EF2911F7EF53}" type="parTrans" cxnId="{766354FE-6E0D-425C-8A1E-716DC3F11F82}">
      <dgm:prSet/>
      <dgm:spPr/>
      <dgm:t>
        <a:bodyPr/>
        <a:lstStyle/>
        <a:p>
          <a:endParaRPr lang="en-US"/>
        </a:p>
      </dgm:t>
    </dgm:pt>
    <dgm:pt modelId="{8A39230E-759B-435C-BBC1-E7EA7E3A292B}" type="sibTrans" cxnId="{766354FE-6E0D-425C-8A1E-716DC3F11F82}">
      <dgm:prSet/>
      <dgm:spPr/>
      <dgm:t>
        <a:bodyPr/>
        <a:lstStyle/>
        <a:p>
          <a:endParaRPr lang="en-US"/>
        </a:p>
      </dgm:t>
    </dgm:pt>
    <dgm:pt modelId="{38789CC7-7136-4651-B05F-00D0E52F1C4F}">
      <dgm:prSet custT="1"/>
      <dgm:spPr/>
      <dgm:t>
        <a:bodyPr/>
        <a:lstStyle/>
        <a:p>
          <a:r>
            <a:rPr lang="en-US" sz="1800" dirty="0"/>
            <a:t>Outcomes</a:t>
          </a:r>
        </a:p>
      </dgm:t>
    </dgm:pt>
    <dgm:pt modelId="{74691963-BBFA-4B49-8C2B-55C22F628F23}" type="parTrans" cxnId="{239E4E6F-1754-43A1-86B7-F3BC37B63F70}">
      <dgm:prSet/>
      <dgm:spPr/>
      <dgm:t>
        <a:bodyPr/>
        <a:lstStyle/>
        <a:p>
          <a:endParaRPr lang="en-US"/>
        </a:p>
      </dgm:t>
    </dgm:pt>
    <dgm:pt modelId="{B9333C77-5082-49E2-B5B1-4AAFC799BDF7}" type="sibTrans" cxnId="{239E4E6F-1754-43A1-86B7-F3BC37B63F70}">
      <dgm:prSet/>
      <dgm:spPr/>
      <dgm:t>
        <a:bodyPr/>
        <a:lstStyle/>
        <a:p>
          <a:endParaRPr lang="en-US"/>
        </a:p>
      </dgm:t>
    </dgm:pt>
    <dgm:pt modelId="{BCFABEF8-AC4E-430C-83E3-B38DF7FFBB93}" type="pres">
      <dgm:prSet presAssocID="{0E9133E2-809C-4E35-BA0C-F776F6BFFF64}" presName="CompostProcess" presStyleCnt="0">
        <dgm:presLayoutVars>
          <dgm:dir/>
          <dgm:resizeHandles val="exact"/>
        </dgm:presLayoutVars>
      </dgm:prSet>
      <dgm:spPr/>
    </dgm:pt>
    <dgm:pt modelId="{1ED8BB1A-AA2E-4A46-B4C6-BB8635C1BC30}" type="pres">
      <dgm:prSet presAssocID="{0E9133E2-809C-4E35-BA0C-F776F6BFFF64}" presName="arrow" presStyleLbl="bgShp" presStyleIdx="0" presStyleCnt="1"/>
      <dgm:spPr/>
    </dgm:pt>
    <dgm:pt modelId="{74B2D3C0-CB4B-4F0F-881F-87CBFE542D37}" type="pres">
      <dgm:prSet presAssocID="{0E9133E2-809C-4E35-BA0C-F776F6BFFF64}" presName="linearProcess" presStyleCnt="0"/>
      <dgm:spPr/>
    </dgm:pt>
    <dgm:pt modelId="{5A7FD7AF-91C0-44A4-B165-8F1144E8AF0F}" type="pres">
      <dgm:prSet presAssocID="{FAF5341A-2C32-4040-8CB7-FAADF022C8CB}" presName="textNode" presStyleLbl="node1" presStyleIdx="0" presStyleCnt="3" custLinFactNeighborY="-7020">
        <dgm:presLayoutVars>
          <dgm:bulletEnabled val="1"/>
        </dgm:presLayoutVars>
      </dgm:prSet>
      <dgm:spPr/>
    </dgm:pt>
    <dgm:pt modelId="{A041053E-6BC0-4A86-A90B-B0D22BCE9234}" type="pres">
      <dgm:prSet presAssocID="{829B0D73-C366-4E69-84F9-12DA86EB994C}" presName="sibTrans" presStyleCnt="0"/>
      <dgm:spPr/>
    </dgm:pt>
    <dgm:pt modelId="{F1E42B84-B1DC-444C-BC5A-650CAF0CE0E1}" type="pres">
      <dgm:prSet presAssocID="{FEA9DB54-E49C-4855-9DFA-49A8B1C9FA13}" presName="textNode" presStyleLbl="node1" presStyleIdx="1" presStyleCnt="3" custLinFactNeighborY="-7020">
        <dgm:presLayoutVars>
          <dgm:bulletEnabled val="1"/>
        </dgm:presLayoutVars>
      </dgm:prSet>
      <dgm:spPr/>
    </dgm:pt>
    <dgm:pt modelId="{A249660F-FC32-4D8F-9637-44EE032E2C8B}" type="pres">
      <dgm:prSet presAssocID="{8A39230E-759B-435C-BBC1-E7EA7E3A292B}" presName="sibTrans" presStyleCnt="0"/>
      <dgm:spPr/>
    </dgm:pt>
    <dgm:pt modelId="{6E3C595E-6FD2-496B-A524-76FCAAAED177}" type="pres">
      <dgm:prSet presAssocID="{38789CC7-7136-4651-B05F-00D0E52F1C4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C79221-98DC-4FC3-AE34-1E6E58D6C5DC}" type="presOf" srcId="{FEA9DB54-E49C-4855-9DFA-49A8B1C9FA13}" destId="{F1E42B84-B1DC-444C-BC5A-650CAF0CE0E1}" srcOrd="0" destOrd="0" presId="urn:microsoft.com/office/officeart/2005/8/layout/hProcess9"/>
    <dgm:cxn modelId="{640C1F3E-D35C-4F88-A2EF-DD4C61EF2749}" type="presOf" srcId="{0E9133E2-809C-4E35-BA0C-F776F6BFFF64}" destId="{BCFABEF8-AC4E-430C-83E3-B38DF7FFBB93}" srcOrd="0" destOrd="0" presId="urn:microsoft.com/office/officeart/2005/8/layout/hProcess9"/>
    <dgm:cxn modelId="{B6F0DE6C-E4A9-4B25-906D-0348CC60F0BE}" srcId="{0E9133E2-809C-4E35-BA0C-F776F6BFFF64}" destId="{FAF5341A-2C32-4040-8CB7-FAADF022C8CB}" srcOrd="0" destOrd="0" parTransId="{A84CCDD8-DC1E-4C30-8350-BF922F7AB70A}" sibTransId="{829B0D73-C366-4E69-84F9-12DA86EB994C}"/>
    <dgm:cxn modelId="{239E4E6F-1754-43A1-86B7-F3BC37B63F70}" srcId="{0E9133E2-809C-4E35-BA0C-F776F6BFFF64}" destId="{38789CC7-7136-4651-B05F-00D0E52F1C4F}" srcOrd="2" destOrd="0" parTransId="{74691963-BBFA-4B49-8C2B-55C22F628F23}" sibTransId="{B9333C77-5082-49E2-B5B1-4AAFC799BDF7}"/>
    <dgm:cxn modelId="{56104277-A466-44AE-AB6F-47C64526095C}" type="presOf" srcId="{38789CC7-7136-4651-B05F-00D0E52F1C4F}" destId="{6E3C595E-6FD2-496B-A524-76FCAAAED177}" srcOrd="0" destOrd="0" presId="urn:microsoft.com/office/officeart/2005/8/layout/hProcess9"/>
    <dgm:cxn modelId="{5A7BB0A4-D577-47A2-A32D-02E98A193025}" type="presOf" srcId="{FAF5341A-2C32-4040-8CB7-FAADF022C8CB}" destId="{5A7FD7AF-91C0-44A4-B165-8F1144E8AF0F}" srcOrd="0" destOrd="0" presId="urn:microsoft.com/office/officeart/2005/8/layout/hProcess9"/>
    <dgm:cxn modelId="{766354FE-6E0D-425C-8A1E-716DC3F11F82}" srcId="{0E9133E2-809C-4E35-BA0C-F776F6BFFF64}" destId="{FEA9DB54-E49C-4855-9DFA-49A8B1C9FA13}" srcOrd="1" destOrd="0" parTransId="{A472D5A6-7544-4307-8445-EF2911F7EF53}" sibTransId="{8A39230E-759B-435C-BBC1-E7EA7E3A292B}"/>
    <dgm:cxn modelId="{9FCA7E27-F24A-4B51-B90C-AA046DFF103F}" type="presParOf" srcId="{BCFABEF8-AC4E-430C-83E3-B38DF7FFBB93}" destId="{1ED8BB1A-AA2E-4A46-B4C6-BB8635C1BC30}" srcOrd="0" destOrd="0" presId="urn:microsoft.com/office/officeart/2005/8/layout/hProcess9"/>
    <dgm:cxn modelId="{41866ECD-3F0A-453A-B22A-8B4297C3038D}" type="presParOf" srcId="{BCFABEF8-AC4E-430C-83E3-B38DF7FFBB93}" destId="{74B2D3C0-CB4B-4F0F-881F-87CBFE542D37}" srcOrd="1" destOrd="0" presId="urn:microsoft.com/office/officeart/2005/8/layout/hProcess9"/>
    <dgm:cxn modelId="{4F574D5B-1BBC-48AB-A7D7-CFE18E9A6641}" type="presParOf" srcId="{74B2D3C0-CB4B-4F0F-881F-87CBFE542D37}" destId="{5A7FD7AF-91C0-44A4-B165-8F1144E8AF0F}" srcOrd="0" destOrd="0" presId="urn:microsoft.com/office/officeart/2005/8/layout/hProcess9"/>
    <dgm:cxn modelId="{7379EC4E-A1FD-4F3E-9DEB-2F91F5929AFF}" type="presParOf" srcId="{74B2D3C0-CB4B-4F0F-881F-87CBFE542D37}" destId="{A041053E-6BC0-4A86-A90B-B0D22BCE9234}" srcOrd="1" destOrd="0" presId="urn:microsoft.com/office/officeart/2005/8/layout/hProcess9"/>
    <dgm:cxn modelId="{87A2B1CB-314B-46F6-BBBE-47C94A5A2D6F}" type="presParOf" srcId="{74B2D3C0-CB4B-4F0F-881F-87CBFE542D37}" destId="{F1E42B84-B1DC-444C-BC5A-650CAF0CE0E1}" srcOrd="2" destOrd="0" presId="urn:microsoft.com/office/officeart/2005/8/layout/hProcess9"/>
    <dgm:cxn modelId="{B07FD797-E595-4178-9CB3-E68AE371B796}" type="presParOf" srcId="{74B2D3C0-CB4B-4F0F-881F-87CBFE542D37}" destId="{A249660F-FC32-4D8F-9637-44EE032E2C8B}" srcOrd="3" destOrd="0" presId="urn:microsoft.com/office/officeart/2005/8/layout/hProcess9"/>
    <dgm:cxn modelId="{F1BD2769-7A31-4453-849E-104238E609E4}" type="presParOf" srcId="{74B2D3C0-CB4B-4F0F-881F-87CBFE542D37}" destId="{6E3C595E-6FD2-496B-A524-76FCAAAED1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133E2-809C-4E35-BA0C-F776F6BFFF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5341A-2C32-4040-8CB7-FAADF022C8CB}">
      <dgm:prSet custT="1"/>
      <dgm:spPr/>
      <dgm:t>
        <a:bodyPr/>
        <a:lstStyle/>
        <a:p>
          <a:r>
            <a:rPr lang="en-US" sz="1800" dirty="0"/>
            <a:t>Undergrad &amp; Grad Research Opportunities</a:t>
          </a:r>
        </a:p>
      </dgm:t>
    </dgm:pt>
    <dgm:pt modelId="{A84CCDD8-DC1E-4C30-8350-BF922F7AB70A}" type="parTrans" cxnId="{B6F0DE6C-E4A9-4B25-906D-0348CC60F0BE}">
      <dgm:prSet/>
      <dgm:spPr/>
      <dgm:t>
        <a:bodyPr/>
        <a:lstStyle/>
        <a:p>
          <a:endParaRPr lang="en-US"/>
        </a:p>
      </dgm:t>
    </dgm:pt>
    <dgm:pt modelId="{829B0D73-C366-4E69-84F9-12DA86EB994C}" type="sibTrans" cxnId="{B6F0DE6C-E4A9-4B25-906D-0348CC60F0BE}">
      <dgm:prSet/>
      <dgm:spPr/>
      <dgm:t>
        <a:bodyPr/>
        <a:lstStyle/>
        <a:p>
          <a:endParaRPr lang="en-US"/>
        </a:p>
      </dgm:t>
    </dgm:pt>
    <dgm:pt modelId="{FEA9DB54-E49C-4855-9DFA-49A8B1C9FA13}">
      <dgm:prSet custT="1"/>
      <dgm:spPr/>
      <dgm:t>
        <a:bodyPr/>
        <a:lstStyle/>
        <a:p>
          <a:r>
            <a:rPr lang="en-US" sz="1800" dirty="0"/>
            <a:t>Methods for Student Mentoring</a:t>
          </a:r>
        </a:p>
      </dgm:t>
    </dgm:pt>
    <dgm:pt modelId="{A472D5A6-7544-4307-8445-EF2911F7EF53}" type="parTrans" cxnId="{766354FE-6E0D-425C-8A1E-716DC3F11F82}">
      <dgm:prSet/>
      <dgm:spPr/>
      <dgm:t>
        <a:bodyPr/>
        <a:lstStyle/>
        <a:p>
          <a:endParaRPr lang="en-US"/>
        </a:p>
      </dgm:t>
    </dgm:pt>
    <dgm:pt modelId="{8A39230E-759B-435C-BBC1-E7EA7E3A292B}" type="sibTrans" cxnId="{766354FE-6E0D-425C-8A1E-716DC3F11F82}">
      <dgm:prSet/>
      <dgm:spPr/>
      <dgm:t>
        <a:bodyPr/>
        <a:lstStyle/>
        <a:p>
          <a:endParaRPr lang="en-US"/>
        </a:p>
      </dgm:t>
    </dgm:pt>
    <dgm:pt modelId="{38789CC7-7136-4651-B05F-00D0E52F1C4F}">
      <dgm:prSet custT="1"/>
      <dgm:spPr>
        <a:ln w="508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/>
            <a:t>Outcomes</a:t>
          </a:r>
        </a:p>
      </dgm:t>
    </dgm:pt>
    <dgm:pt modelId="{74691963-BBFA-4B49-8C2B-55C22F628F23}" type="parTrans" cxnId="{239E4E6F-1754-43A1-86B7-F3BC37B63F70}">
      <dgm:prSet/>
      <dgm:spPr/>
      <dgm:t>
        <a:bodyPr/>
        <a:lstStyle/>
        <a:p>
          <a:endParaRPr lang="en-US"/>
        </a:p>
      </dgm:t>
    </dgm:pt>
    <dgm:pt modelId="{B9333C77-5082-49E2-B5B1-4AAFC799BDF7}" type="sibTrans" cxnId="{239E4E6F-1754-43A1-86B7-F3BC37B63F70}">
      <dgm:prSet/>
      <dgm:spPr/>
      <dgm:t>
        <a:bodyPr/>
        <a:lstStyle/>
        <a:p>
          <a:endParaRPr lang="en-US"/>
        </a:p>
      </dgm:t>
    </dgm:pt>
    <dgm:pt modelId="{BCFABEF8-AC4E-430C-83E3-B38DF7FFBB93}" type="pres">
      <dgm:prSet presAssocID="{0E9133E2-809C-4E35-BA0C-F776F6BFFF64}" presName="CompostProcess" presStyleCnt="0">
        <dgm:presLayoutVars>
          <dgm:dir/>
          <dgm:resizeHandles val="exact"/>
        </dgm:presLayoutVars>
      </dgm:prSet>
      <dgm:spPr/>
    </dgm:pt>
    <dgm:pt modelId="{1ED8BB1A-AA2E-4A46-B4C6-BB8635C1BC30}" type="pres">
      <dgm:prSet presAssocID="{0E9133E2-809C-4E35-BA0C-F776F6BFFF64}" presName="arrow" presStyleLbl="bgShp" presStyleIdx="0" presStyleCnt="1"/>
      <dgm:spPr/>
    </dgm:pt>
    <dgm:pt modelId="{74B2D3C0-CB4B-4F0F-881F-87CBFE542D37}" type="pres">
      <dgm:prSet presAssocID="{0E9133E2-809C-4E35-BA0C-F776F6BFFF64}" presName="linearProcess" presStyleCnt="0"/>
      <dgm:spPr/>
    </dgm:pt>
    <dgm:pt modelId="{5A7FD7AF-91C0-44A4-B165-8F1144E8AF0F}" type="pres">
      <dgm:prSet presAssocID="{FAF5341A-2C32-4040-8CB7-FAADF022C8CB}" presName="textNode" presStyleLbl="node1" presStyleIdx="0" presStyleCnt="3" custLinFactNeighborY="-7020">
        <dgm:presLayoutVars>
          <dgm:bulletEnabled val="1"/>
        </dgm:presLayoutVars>
      </dgm:prSet>
      <dgm:spPr/>
    </dgm:pt>
    <dgm:pt modelId="{A041053E-6BC0-4A86-A90B-B0D22BCE9234}" type="pres">
      <dgm:prSet presAssocID="{829B0D73-C366-4E69-84F9-12DA86EB994C}" presName="sibTrans" presStyleCnt="0"/>
      <dgm:spPr/>
    </dgm:pt>
    <dgm:pt modelId="{F1E42B84-B1DC-444C-BC5A-650CAF0CE0E1}" type="pres">
      <dgm:prSet presAssocID="{FEA9DB54-E49C-4855-9DFA-49A8B1C9FA13}" presName="textNode" presStyleLbl="node1" presStyleIdx="1" presStyleCnt="3" custLinFactNeighborY="-7020">
        <dgm:presLayoutVars>
          <dgm:bulletEnabled val="1"/>
        </dgm:presLayoutVars>
      </dgm:prSet>
      <dgm:spPr/>
    </dgm:pt>
    <dgm:pt modelId="{A249660F-FC32-4D8F-9637-44EE032E2C8B}" type="pres">
      <dgm:prSet presAssocID="{8A39230E-759B-435C-BBC1-E7EA7E3A292B}" presName="sibTrans" presStyleCnt="0"/>
      <dgm:spPr/>
    </dgm:pt>
    <dgm:pt modelId="{6E3C595E-6FD2-496B-A524-76FCAAAED177}" type="pres">
      <dgm:prSet presAssocID="{38789CC7-7136-4651-B05F-00D0E52F1C4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C79221-98DC-4FC3-AE34-1E6E58D6C5DC}" type="presOf" srcId="{FEA9DB54-E49C-4855-9DFA-49A8B1C9FA13}" destId="{F1E42B84-B1DC-444C-BC5A-650CAF0CE0E1}" srcOrd="0" destOrd="0" presId="urn:microsoft.com/office/officeart/2005/8/layout/hProcess9"/>
    <dgm:cxn modelId="{640C1F3E-D35C-4F88-A2EF-DD4C61EF2749}" type="presOf" srcId="{0E9133E2-809C-4E35-BA0C-F776F6BFFF64}" destId="{BCFABEF8-AC4E-430C-83E3-B38DF7FFBB93}" srcOrd="0" destOrd="0" presId="urn:microsoft.com/office/officeart/2005/8/layout/hProcess9"/>
    <dgm:cxn modelId="{B6F0DE6C-E4A9-4B25-906D-0348CC60F0BE}" srcId="{0E9133E2-809C-4E35-BA0C-F776F6BFFF64}" destId="{FAF5341A-2C32-4040-8CB7-FAADF022C8CB}" srcOrd="0" destOrd="0" parTransId="{A84CCDD8-DC1E-4C30-8350-BF922F7AB70A}" sibTransId="{829B0D73-C366-4E69-84F9-12DA86EB994C}"/>
    <dgm:cxn modelId="{239E4E6F-1754-43A1-86B7-F3BC37B63F70}" srcId="{0E9133E2-809C-4E35-BA0C-F776F6BFFF64}" destId="{38789CC7-7136-4651-B05F-00D0E52F1C4F}" srcOrd="2" destOrd="0" parTransId="{74691963-BBFA-4B49-8C2B-55C22F628F23}" sibTransId="{B9333C77-5082-49E2-B5B1-4AAFC799BDF7}"/>
    <dgm:cxn modelId="{56104277-A466-44AE-AB6F-47C64526095C}" type="presOf" srcId="{38789CC7-7136-4651-B05F-00D0E52F1C4F}" destId="{6E3C595E-6FD2-496B-A524-76FCAAAED177}" srcOrd="0" destOrd="0" presId="urn:microsoft.com/office/officeart/2005/8/layout/hProcess9"/>
    <dgm:cxn modelId="{5A7BB0A4-D577-47A2-A32D-02E98A193025}" type="presOf" srcId="{FAF5341A-2C32-4040-8CB7-FAADF022C8CB}" destId="{5A7FD7AF-91C0-44A4-B165-8F1144E8AF0F}" srcOrd="0" destOrd="0" presId="urn:microsoft.com/office/officeart/2005/8/layout/hProcess9"/>
    <dgm:cxn modelId="{766354FE-6E0D-425C-8A1E-716DC3F11F82}" srcId="{0E9133E2-809C-4E35-BA0C-F776F6BFFF64}" destId="{FEA9DB54-E49C-4855-9DFA-49A8B1C9FA13}" srcOrd="1" destOrd="0" parTransId="{A472D5A6-7544-4307-8445-EF2911F7EF53}" sibTransId="{8A39230E-759B-435C-BBC1-E7EA7E3A292B}"/>
    <dgm:cxn modelId="{9FCA7E27-F24A-4B51-B90C-AA046DFF103F}" type="presParOf" srcId="{BCFABEF8-AC4E-430C-83E3-B38DF7FFBB93}" destId="{1ED8BB1A-AA2E-4A46-B4C6-BB8635C1BC30}" srcOrd="0" destOrd="0" presId="urn:microsoft.com/office/officeart/2005/8/layout/hProcess9"/>
    <dgm:cxn modelId="{41866ECD-3F0A-453A-B22A-8B4297C3038D}" type="presParOf" srcId="{BCFABEF8-AC4E-430C-83E3-B38DF7FFBB93}" destId="{74B2D3C0-CB4B-4F0F-881F-87CBFE542D37}" srcOrd="1" destOrd="0" presId="urn:microsoft.com/office/officeart/2005/8/layout/hProcess9"/>
    <dgm:cxn modelId="{4F574D5B-1BBC-48AB-A7D7-CFE18E9A6641}" type="presParOf" srcId="{74B2D3C0-CB4B-4F0F-881F-87CBFE542D37}" destId="{5A7FD7AF-91C0-44A4-B165-8F1144E8AF0F}" srcOrd="0" destOrd="0" presId="urn:microsoft.com/office/officeart/2005/8/layout/hProcess9"/>
    <dgm:cxn modelId="{7379EC4E-A1FD-4F3E-9DEB-2F91F5929AFF}" type="presParOf" srcId="{74B2D3C0-CB4B-4F0F-881F-87CBFE542D37}" destId="{A041053E-6BC0-4A86-A90B-B0D22BCE9234}" srcOrd="1" destOrd="0" presId="urn:microsoft.com/office/officeart/2005/8/layout/hProcess9"/>
    <dgm:cxn modelId="{87A2B1CB-314B-46F6-BBBE-47C94A5A2D6F}" type="presParOf" srcId="{74B2D3C0-CB4B-4F0F-881F-87CBFE542D37}" destId="{F1E42B84-B1DC-444C-BC5A-650CAF0CE0E1}" srcOrd="2" destOrd="0" presId="urn:microsoft.com/office/officeart/2005/8/layout/hProcess9"/>
    <dgm:cxn modelId="{B07FD797-E595-4178-9CB3-E68AE371B796}" type="presParOf" srcId="{74B2D3C0-CB4B-4F0F-881F-87CBFE542D37}" destId="{A249660F-FC32-4D8F-9637-44EE032E2C8B}" srcOrd="3" destOrd="0" presId="urn:microsoft.com/office/officeart/2005/8/layout/hProcess9"/>
    <dgm:cxn modelId="{F1BD2769-7A31-4453-849E-104238E609E4}" type="presParOf" srcId="{74B2D3C0-CB4B-4F0F-881F-87CBFE542D37}" destId="{6E3C595E-6FD2-496B-A524-76FCAAAED1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8BB1A-AA2E-4A46-B4C6-BB8635C1BC30}">
      <dsp:nvSpPr>
        <dsp:cNvPr id="0" name=""/>
        <dsp:cNvSpPr/>
      </dsp:nvSpPr>
      <dsp:spPr>
        <a:xfrm>
          <a:off x="813464" y="0"/>
          <a:ext cx="9219263" cy="19389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FD7AF-91C0-44A4-B165-8F1144E8AF0F}">
      <dsp:nvSpPr>
        <dsp:cNvPr id="0" name=""/>
        <dsp:cNvSpPr/>
      </dsp:nvSpPr>
      <dsp:spPr>
        <a:xfrm>
          <a:off x="0" y="527250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Undergrad &amp; Grad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 Opportunities</a:t>
          </a:r>
        </a:p>
      </dsp:txBody>
      <dsp:txXfrm>
        <a:off x="37861" y="565111"/>
        <a:ext cx="3178135" cy="699874"/>
      </dsp:txXfrm>
    </dsp:sp>
    <dsp:sp modelId="{F1E42B84-B1DC-444C-BC5A-650CAF0CE0E1}">
      <dsp:nvSpPr>
        <dsp:cNvPr id="0" name=""/>
        <dsp:cNvSpPr/>
      </dsp:nvSpPr>
      <dsp:spPr>
        <a:xfrm>
          <a:off x="3796167" y="527250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Methods for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Mentoring</a:t>
          </a:r>
        </a:p>
      </dsp:txBody>
      <dsp:txXfrm>
        <a:off x="3834028" y="565111"/>
        <a:ext cx="3178135" cy="699874"/>
      </dsp:txXfrm>
    </dsp:sp>
    <dsp:sp modelId="{6E3C595E-6FD2-496B-A524-76FCAAAED177}">
      <dsp:nvSpPr>
        <dsp:cNvPr id="0" name=""/>
        <dsp:cNvSpPr/>
      </dsp:nvSpPr>
      <dsp:spPr>
        <a:xfrm>
          <a:off x="7592334" y="581697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Outcomes</a:t>
          </a:r>
        </a:p>
      </dsp:txBody>
      <dsp:txXfrm>
        <a:off x="7630195" y="619558"/>
        <a:ext cx="3178135" cy="699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8BB1A-AA2E-4A46-B4C6-BB8635C1BC30}">
      <dsp:nvSpPr>
        <dsp:cNvPr id="0" name=""/>
        <dsp:cNvSpPr/>
      </dsp:nvSpPr>
      <dsp:spPr>
        <a:xfrm>
          <a:off x="813464" y="0"/>
          <a:ext cx="9219263" cy="19389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FD7AF-91C0-44A4-B165-8F1144E8AF0F}">
      <dsp:nvSpPr>
        <dsp:cNvPr id="0" name=""/>
        <dsp:cNvSpPr/>
      </dsp:nvSpPr>
      <dsp:spPr>
        <a:xfrm>
          <a:off x="0" y="527250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Undergrad &amp; Grad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 Opportunities</a:t>
          </a:r>
        </a:p>
      </dsp:txBody>
      <dsp:txXfrm>
        <a:off x="37861" y="565111"/>
        <a:ext cx="3178135" cy="699874"/>
      </dsp:txXfrm>
    </dsp:sp>
    <dsp:sp modelId="{F1E42B84-B1DC-444C-BC5A-650CAF0CE0E1}">
      <dsp:nvSpPr>
        <dsp:cNvPr id="0" name=""/>
        <dsp:cNvSpPr/>
      </dsp:nvSpPr>
      <dsp:spPr>
        <a:xfrm>
          <a:off x="3796167" y="527250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Methods for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Mentoring</a:t>
          </a:r>
        </a:p>
      </dsp:txBody>
      <dsp:txXfrm>
        <a:off x="3834028" y="565111"/>
        <a:ext cx="3178135" cy="699874"/>
      </dsp:txXfrm>
    </dsp:sp>
    <dsp:sp modelId="{6E3C595E-6FD2-496B-A524-76FCAAAED177}">
      <dsp:nvSpPr>
        <dsp:cNvPr id="0" name=""/>
        <dsp:cNvSpPr/>
      </dsp:nvSpPr>
      <dsp:spPr>
        <a:xfrm>
          <a:off x="7592334" y="581697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Outcomes</a:t>
          </a:r>
        </a:p>
      </dsp:txBody>
      <dsp:txXfrm>
        <a:off x="7630195" y="619558"/>
        <a:ext cx="3178135" cy="699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8BB1A-AA2E-4A46-B4C6-BB8635C1BC30}">
      <dsp:nvSpPr>
        <dsp:cNvPr id="0" name=""/>
        <dsp:cNvSpPr/>
      </dsp:nvSpPr>
      <dsp:spPr>
        <a:xfrm>
          <a:off x="813464" y="0"/>
          <a:ext cx="9219263" cy="19389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FD7AF-91C0-44A4-B165-8F1144E8AF0F}">
      <dsp:nvSpPr>
        <dsp:cNvPr id="0" name=""/>
        <dsp:cNvSpPr/>
      </dsp:nvSpPr>
      <dsp:spPr>
        <a:xfrm>
          <a:off x="0" y="527250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Undergrad &amp; Grad Research Opportunities</a:t>
          </a:r>
        </a:p>
      </dsp:txBody>
      <dsp:txXfrm>
        <a:off x="37861" y="565111"/>
        <a:ext cx="3178135" cy="699874"/>
      </dsp:txXfrm>
    </dsp:sp>
    <dsp:sp modelId="{F1E42B84-B1DC-444C-BC5A-650CAF0CE0E1}">
      <dsp:nvSpPr>
        <dsp:cNvPr id="0" name=""/>
        <dsp:cNvSpPr/>
      </dsp:nvSpPr>
      <dsp:spPr>
        <a:xfrm>
          <a:off x="3796167" y="527250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Methods for Student Mentoring</a:t>
          </a:r>
        </a:p>
      </dsp:txBody>
      <dsp:txXfrm>
        <a:off x="3834028" y="565111"/>
        <a:ext cx="3178135" cy="699874"/>
      </dsp:txXfrm>
    </dsp:sp>
    <dsp:sp modelId="{6E3C595E-6FD2-496B-A524-76FCAAAED177}">
      <dsp:nvSpPr>
        <dsp:cNvPr id="0" name=""/>
        <dsp:cNvSpPr/>
      </dsp:nvSpPr>
      <dsp:spPr>
        <a:xfrm>
          <a:off x="7592334" y="581697"/>
          <a:ext cx="3253857" cy="77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Outcomes</a:t>
          </a:r>
        </a:p>
      </dsp:txBody>
      <dsp:txXfrm>
        <a:off x="7630195" y="619558"/>
        <a:ext cx="3178135" cy="69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80EA-97A9-5A4F-9860-4088529BD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EF09D-AE8D-9646-909D-8046843CE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19A8-8FBE-314F-8EF0-EBFCBE7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6805-9E7E-A140-A5B6-9FC40C0F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0614-8310-6742-B8F8-24FB6C6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EFFA-7973-1844-A823-4604986E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C9312-20DE-7048-A8ED-F5D50F041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B060-11C0-6E4B-9AF7-8A6CB62E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A54B-48AB-E643-AA35-A885673F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DDDE-ADE9-4A41-A6EF-393D8EA9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B9E07-DB6D-AD4E-B0C3-C39386790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57A37-1B80-1948-B218-A854889EB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0472-DA69-034F-A69D-5D4C71E6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BCF-33DD-1543-9887-33E524D3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1B94-343C-4949-BF71-006A2ADD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3DC6-59C7-2D4D-ADD9-DDD07544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AD51-31A3-8348-AEBB-40B6CFA7C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1BF2C-97A7-9947-BA70-4B5DE57B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8577-A5A9-624E-AE03-6984D6B6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EF9C-92A9-694B-B72F-A1B386ED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6433-A6FD-9948-9CE8-D2731A92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25EA-B047-DD4B-8933-EFE7A2418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8482-A476-4446-ACAC-3B6328D8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0CAA-558A-E948-A8F6-9914B91F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7A7F4-8E9C-C940-BF0A-17484325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B64C-EA15-9142-A8D8-149F1F6C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3432-937C-6D40-B2AB-22A99D47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11977-0C4D-394A-BFC6-756C0992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F16E-8107-DB4E-A089-D3730A7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C25D7-6D8B-C549-A494-7D861EA3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9BAA8-8593-814C-9A1E-A297B240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E502-7A5F-0548-AB13-B8480D06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15544-228C-7541-BFDA-9717228B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FEE4B-5D62-8D42-90B0-52E7230EE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C26CA-F1AF-C941-9FF1-3312461A5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AEA78-F08B-094B-8537-3D2A54B6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7C363-9F22-A141-954C-9D5C26B2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7DF84-2A41-4B41-88AA-3DDCC719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2C351-1A48-5048-82A2-7948F528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88F6-D308-0B42-B3E2-F500AC68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A70C5-E194-674D-BFFE-BF5DAE24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8154D-6831-B14D-B78F-7715ED0C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03B86-5E77-984B-8C56-5158F453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789E8-7492-4245-A918-647CB66B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F24E7-35DA-2142-9B2C-89E756A8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F73E5-8F79-7D42-9CD7-4CE2EB5B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9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979F-446A-D743-9309-5E0A44BC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686CE-4DEE-A24C-8B83-FC0DE402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E5DD4-1C13-2349-8EBD-E7256D6EA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2EE15-52F1-1C49-B559-66291496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5CFD0-BFC8-7844-8435-CC2335F7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9C248-E888-E44C-891B-6C7AFA65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C2C4-E7BD-FF40-88FA-D36A0119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90039-E0AA-464E-AD50-2934EFDD8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A2D67-6B00-7743-9A95-0CFEF2D22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4E465-495B-0F45-9F4F-829BED76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0AE69-9D68-CB49-AE9C-4F87525E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1EECE-4946-D847-BB39-2722B96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8B960-B4FB-2D4E-97F4-86B44C67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4424-27D8-3A4B-9177-4AC59404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ED100-0D41-2C46-9D0F-A6CD37553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8F9F-1555-DA43-8E27-836E418F918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CD17-B4B9-E445-ABF7-919784607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1400-B6F3-0447-9227-948BAF642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E3DE-7827-C24F-AA90-600020D0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courses.lumenlearning.com/engcomp1-wmopen/chapter/text-the-research-proces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ourses.lumenlearning.com/engcomp1-wmopen/chapter/text-the-research-proces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blue sign in front of a palm tree&#10;&#10;Description automatically generated">
            <a:extLst>
              <a:ext uri="{FF2B5EF4-FFF2-40B4-BE49-F238E27FC236}">
                <a16:creationId xmlns:a16="http://schemas.microsoft.com/office/drawing/2014/main" id="{603C418A-45B5-AB4D-BE6B-87C3C9AF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1"/>
            <a:ext cx="12192000" cy="6830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F1751-1611-48B0-8AEA-8029C39154C1}"/>
              </a:ext>
            </a:extLst>
          </p:cNvPr>
          <p:cNvSpPr txBox="1"/>
          <p:nvPr/>
        </p:nvSpPr>
        <p:spPr>
          <a:xfrm>
            <a:off x="1617784" y="3429000"/>
            <a:ext cx="8464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Mentoring Undergraduate and Graduate Students in Research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127E7-F252-4CE5-8AA8-C76CAC7DBAFA}"/>
              </a:ext>
            </a:extLst>
          </p:cNvPr>
          <p:cNvSpPr/>
          <p:nvPr/>
        </p:nvSpPr>
        <p:spPr>
          <a:xfrm>
            <a:off x="0" y="6154120"/>
            <a:ext cx="5598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Dept. of Chemical &amp; Natural Gas Engineering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Texas A&amp;M University-Kingsville, Texas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1C0D4-F6E9-4AA4-9204-BFE52AB6276B}"/>
              </a:ext>
            </a:extLst>
          </p:cNvPr>
          <p:cNvSpPr/>
          <p:nvPr/>
        </p:nvSpPr>
        <p:spPr>
          <a:xfrm>
            <a:off x="0" y="5815566"/>
            <a:ext cx="4614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Matthew Alexander</a:t>
            </a:r>
          </a:p>
        </p:txBody>
      </p:sp>
    </p:spTree>
    <p:extLst>
      <p:ext uri="{BB962C8B-B14F-4D97-AF65-F5344CB8AC3E}">
        <p14:creationId xmlns:p14="http://schemas.microsoft.com/office/powerpoint/2010/main" val="141141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3" y="-87490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3545058" y="1015761"/>
            <a:ext cx="6838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Undergrad &amp; Grad Mentoring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B8F22-234B-49D0-817A-0AE6C5F94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73" t="20349" r="3626" b="12384"/>
          <a:stretch/>
        </p:blipFill>
        <p:spPr>
          <a:xfrm>
            <a:off x="0" y="4489279"/>
            <a:ext cx="7090117" cy="24778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A18DCA-0F57-4E26-B99A-465CE40C8FCF}"/>
              </a:ext>
            </a:extLst>
          </p:cNvPr>
          <p:cNvSpPr txBox="1">
            <a:spLocks/>
          </p:cNvSpPr>
          <p:nvPr/>
        </p:nvSpPr>
        <p:spPr>
          <a:xfrm>
            <a:off x="2691740" y="1464471"/>
            <a:ext cx="8759174" cy="34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Research Steps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Define the research topic;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Understand literature in the field (literature search);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Develop research question;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Introduce student to lab or computer model methods;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Conduct lab / computer work;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Analyze data, prepare final research report and presentation.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" name="Graphic 8" descr="Cycle with people">
            <a:extLst>
              <a:ext uri="{FF2B5EF4-FFF2-40B4-BE49-F238E27FC236}">
                <a16:creationId xmlns:a16="http://schemas.microsoft.com/office/drawing/2014/main" id="{4E37F0CF-FF90-4352-9BA2-DA97F6B6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2678" y="4054642"/>
            <a:ext cx="1252930" cy="12529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1D2424-7C97-4228-9606-8CAD56CD3FAD}"/>
              </a:ext>
            </a:extLst>
          </p:cNvPr>
          <p:cNvGrpSpPr/>
          <p:nvPr/>
        </p:nvGrpSpPr>
        <p:grpSpPr>
          <a:xfrm>
            <a:off x="741086" y="2015542"/>
            <a:ext cx="1514187" cy="2039100"/>
            <a:chOff x="933592" y="1823037"/>
            <a:chExt cx="1156330" cy="1561721"/>
          </a:xfrm>
        </p:grpSpPr>
        <p:pic>
          <p:nvPicPr>
            <p:cNvPr id="4" name="Graphic 3" descr="Decision chart">
              <a:extLst>
                <a:ext uri="{FF2B5EF4-FFF2-40B4-BE49-F238E27FC236}">
                  <a16:creationId xmlns:a16="http://schemas.microsoft.com/office/drawing/2014/main" id="{90A40ADE-7B38-4F75-BB24-88FF6CC6E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3592" y="1823037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ecision chart">
              <a:extLst>
                <a:ext uri="{FF2B5EF4-FFF2-40B4-BE49-F238E27FC236}">
                  <a16:creationId xmlns:a16="http://schemas.microsoft.com/office/drawing/2014/main" id="{3D65BA46-C0D4-4B3B-AE30-E430115F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5522" y="24703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35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66" y="-87490"/>
            <a:ext cx="12216366" cy="6944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B8F22-234B-49D0-817A-0AE6C5F94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73" t="20349" r="3626" b="12384"/>
          <a:stretch/>
        </p:blipFill>
        <p:spPr>
          <a:xfrm>
            <a:off x="0" y="4489279"/>
            <a:ext cx="7090117" cy="24778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A18DCA-0F57-4E26-B99A-465CE40C8FCF}"/>
              </a:ext>
            </a:extLst>
          </p:cNvPr>
          <p:cNvSpPr txBox="1">
            <a:spLocks/>
          </p:cNvSpPr>
          <p:nvPr/>
        </p:nvSpPr>
        <p:spPr>
          <a:xfrm>
            <a:off x="2434772" y="2196158"/>
            <a:ext cx="4384956" cy="3716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Define the research topic---let student have significant input / choice in research topic, which will keep their interest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1D2424-7C97-4228-9606-8CAD56CD3FAD}"/>
              </a:ext>
            </a:extLst>
          </p:cNvPr>
          <p:cNvGrpSpPr/>
          <p:nvPr/>
        </p:nvGrpSpPr>
        <p:grpSpPr>
          <a:xfrm>
            <a:off x="741086" y="2015542"/>
            <a:ext cx="1514187" cy="2039100"/>
            <a:chOff x="933592" y="1823037"/>
            <a:chExt cx="1156330" cy="1561721"/>
          </a:xfrm>
        </p:grpSpPr>
        <p:pic>
          <p:nvPicPr>
            <p:cNvPr id="4" name="Graphic 3" descr="Decision chart">
              <a:extLst>
                <a:ext uri="{FF2B5EF4-FFF2-40B4-BE49-F238E27FC236}">
                  <a16:creationId xmlns:a16="http://schemas.microsoft.com/office/drawing/2014/main" id="{90A40ADE-7B38-4F75-BB24-88FF6CC6E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3592" y="1823037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ecision chart">
              <a:extLst>
                <a:ext uri="{FF2B5EF4-FFF2-40B4-BE49-F238E27FC236}">
                  <a16:creationId xmlns:a16="http://schemas.microsoft.com/office/drawing/2014/main" id="{3D65BA46-C0D4-4B3B-AE30-E430115F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75522" y="2470358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11EF57-BDE2-4D0C-9402-5C85D50EA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483" y="1008854"/>
            <a:ext cx="4384956" cy="55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690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2689148" y="631392"/>
            <a:ext cx="6838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ym typeface="Wingdings" panose="05000000000000000000" pitchFamily="2" charset="2"/>
              </a:rPr>
              <a:t>My Personal Comments</a:t>
            </a:r>
            <a:endParaRPr lang="en-US" sz="3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684850-3ECC-48F9-B3E4-F3FFFDF88B8B}"/>
              </a:ext>
            </a:extLst>
          </p:cNvPr>
          <p:cNvSpPr txBox="1">
            <a:spLocks/>
          </p:cNvSpPr>
          <p:nvPr/>
        </p:nvSpPr>
        <p:spPr>
          <a:xfrm>
            <a:off x="1815153" y="1308500"/>
            <a:ext cx="9103056" cy="34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I’ve seen very wide range of UG and GS capabilities</a:t>
            </a:r>
          </a:p>
          <a:p>
            <a:pPr marL="914400" lvl="1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Sophomores with research understanding at MS level</a:t>
            </a:r>
          </a:p>
          <a:p>
            <a:pPr marL="914400" lvl="1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MS thesis students with capability at junior undergrad level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Because research mentoring is 1-on-1 relationship, each person has different needs and different levels of input required of me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Begin by treating all students with respect; do not treat a research student as a commodity to produce expected results in x time.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BB8A4-CA34-40F2-B282-596E1853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9" y="1846344"/>
            <a:ext cx="1417361" cy="14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" y="-61783"/>
            <a:ext cx="12216366" cy="69444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54BF4A-970C-4EA3-A2FB-435685740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528776"/>
              </p:ext>
            </p:extLst>
          </p:nvPr>
        </p:nvGraphicFramePr>
        <p:xfrm>
          <a:off x="507554" y="2940171"/>
          <a:ext cx="10846192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327019" y="1882478"/>
            <a:ext cx="1120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94799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33647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1192086" y="1144219"/>
            <a:ext cx="1120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Specific Student Outcomes--Undergrad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F0A39C-53B0-44C4-9477-2472A5EB654D}"/>
              </a:ext>
            </a:extLst>
          </p:cNvPr>
          <p:cNvSpPr txBox="1">
            <a:spLocks/>
          </p:cNvSpPr>
          <p:nvPr/>
        </p:nvSpPr>
        <p:spPr>
          <a:xfrm>
            <a:off x="1192086" y="1660874"/>
            <a:ext cx="104882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Prior to graduation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McNair and CREST students have won 1</a:t>
            </a:r>
            <a:r>
              <a:rPr lang="en-US" sz="2200" baseline="30000" dirty="0">
                <a:solidFill>
                  <a:schemeClr val="tx1"/>
                </a:solidFill>
                <a:cs typeface="Arial" pitchFamily="34" charset="0"/>
              </a:rPr>
              <a:t>st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and 3</a:t>
            </a:r>
            <a:r>
              <a:rPr lang="en-US" sz="2200" baseline="30000" dirty="0">
                <a:solidFill>
                  <a:schemeClr val="tx1"/>
                </a:solidFill>
                <a:cs typeface="Arial" pitchFamily="34" charset="0"/>
              </a:rPr>
              <a:t>rd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place awards at TAMU Pathways, TAMUK Javelina Research Symposium, University Council on Water Resources conference, and the  Annual Biomedical Research Conference for Minoritized Scientists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Two students had their UG research papers published in the TAMUK Javelina Undergraduate Research Journal; 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Post graduation</a:t>
            </a:r>
          </a:p>
          <a:p>
            <a:pPr marL="347472" indent="-34747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Several UG research students have gone on to grad school at Tier 1 universities;</a:t>
            </a:r>
          </a:p>
          <a:p>
            <a:pPr marL="347472" indent="-34747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Former undergraduates </a:t>
            </a:r>
          </a:p>
          <a:p>
            <a:pPr marL="804672" lvl="1" indent="-34747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awarded a Fulbright Fellowship </a:t>
            </a:r>
          </a:p>
          <a:p>
            <a:pPr marL="804672" lvl="1" indent="-34747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Awarded NSF Graduate Research Fellowship</a:t>
            </a:r>
          </a:p>
          <a:p>
            <a:pPr marL="804672" lvl="1" indent="-34747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Accepted to CMU 5-yr program PhD in Engineering and International Studies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998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33647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492369" y="1707095"/>
            <a:ext cx="1120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Specific Student Outcomes--Grad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F0A39C-53B0-44C4-9477-2472A5EB654D}"/>
              </a:ext>
            </a:extLst>
          </p:cNvPr>
          <p:cNvSpPr txBox="1">
            <a:spLocks/>
          </p:cNvSpPr>
          <p:nvPr/>
        </p:nvSpPr>
        <p:spPr>
          <a:xfrm>
            <a:off x="1328564" y="2766344"/>
            <a:ext cx="10488297" cy="2064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Prior to graduation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Students have won 3</a:t>
            </a:r>
            <a:r>
              <a:rPr lang="en-US" sz="2400" baseline="30000" dirty="0">
                <a:solidFill>
                  <a:schemeClr val="tx1"/>
                </a:solidFill>
                <a:cs typeface="Arial" pitchFamily="34" charset="0"/>
              </a:rPr>
              <a:t>rd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place awards at TAMU Pathways,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Multiple students have had articles published in peer-reviewed journals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Post graduation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Several UG research students have gone on to grad school at Tier 1 universities;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31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33647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997096" y="881536"/>
            <a:ext cx="112072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Specific Student </a:t>
            </a:r>
          </a:p>
          <a:p>
            <a:pPr algn="ctr"/>
            <a:r>
              <a:rPr lang="en-US" sz="3800" b="1" dirty="0"/>
              <a:t>Outcomes: Failures and Challenges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F0A39C-53B0-44C4-9477-2472A5EB654D}"/>
              </a:ext>
            </a:extLst>
          </p:cNvPr>
          <p:cNvSpPr txBox="1">
            <a:spLocks/>
          </p:cNvSpPr>
          <p:nvPr/>
        </p:nvSpPr>
        <p:spPr>
          <a:xfrm>
            <a:off x="984739" y="2121825"/>
            <a:ext cx="104882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Not all advisor-mentor relationships have positive endings  (my personal experiences)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Students dismissed by me from advisor-advisee relationship due to major plagiarism violations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Students not completing MS thesis prior to leaving for next grad school opportunity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Student frustration and desire to quit after not passing thesis proposal or thesis defense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Lack of commitment to research effort by undergraduate student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3 ½ years to complete MS thesis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My approach to salvage bad situations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Treat students with respect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Be patient in directing them to recover or fix it and make amends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6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34067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2563100" y="1427870"/>
            <a:ext cx="5859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Conclusions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A7D19B-F94D-43AF-9A5B-F7B2FF0F907A}"/>
              </a:ext>
            </a:extLst>
          </p:cNvPr>
          <p:cNvSpPr txBox="1">
            <a:spLocks/>
          </p:cNvSpPr>
          <p:nvPr/>
        </p:nvSpPr>
        <p:spPr>
          <a:xfrm>
            <a:off x="1862017" y="2104978"/>
            <a:ext cx="7439029" cy="34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Effective mentoring of student researchers results in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Independence, self-reliance;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Higher technical skills;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Communication skills, especially at higher technical / professional levels;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Self-efficacy, self-confidence.</a:t>
            </a:r>
          </a:p>
        </p:txBody>
      </p:sp>
      <p:pic>
        <p:nvPicPr>
          <p:cNvPr id="3" name="Graphic 2" descr="Body builder">
            <a:extLst>
              <a:ext uri="{FF2B5EF4-FFF2-40B4-BE49-F238E27FC236}">
                <a16:creationId xmlns:a16="http://schemas.microsoft.com/office/drawing/2014/main" id="{457FCDC5-AF95-44A7-AD05-E1CDE582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4800" y="3182057"/>
            <a:ext cx="1335802" cy="13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3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366" cy="6944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A65C4E-CC08-4017-A7EB-066167652C4F}"/>
              </a:ext>
            </a:extLst>
          </p:cNvPr>
          <p:cNvSpPr txBox="1"/>
          <p:nvPr/>
        </p:nvSpPr>
        <p:spPr>
          <a:xfrm>
            <a:off x="488732" y="1328567"/>
            <a:ext cx="115068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Mentoring Undergrad &amp; Grad Research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4000" b="1" dirty="0"/>
              <a:t>DISCUSSION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What do you personally feel are critical elements or aspects to student research success, that you can impact thru your mentoring?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What is a good way to deal with students that struggle with the independent nature of research work (that need lots of “hand-holding”)?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What would you try in the case of impending failure of a research student?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563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61783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1405720" y="1571130"/>
            <a:ext cx="93487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My student research mentoring at TAMUK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69267B-D594-437F-9B48-5EE9EC124C4B}"/>
              </a:ext>
            </a:extLst>
          </p:cNvPr>
          <p:cNvSpPr txBox="1">
            <a:spLocks/>
          </p:cNvSpPr>
          <p:nvPr/>
        </p:nvSpPr>
        <p:spPr>
          <a:xfrm>
            <a:off x="2087556" y="2301853"/>
            <a:ext cx="8374056" cy="2540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Undergraduate:  ~ 15 undergrad in various TAMUK-sponsored programs, ~10 undergrad in NSF CREST grant;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MS graduates: 40 total, 20 MS thesis and 20 MS project;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1 PhD graduate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Developed and taught PhD-level course on research methods for new PhD in Engineering program</a:t>
            </a:r>
          </a:p>
        </p:txBody>
      </p:sp>
      <p:pic>
        <p:nvPicPr>
          <p:cNvPr id="4" name="Graphic 3" descr="Microscope">
            <a:extLst>
              <a:ext uri="{FF2B5EF4-FFF2-40B4-BE49-F238E27FC236}">
                <a16:creationId xmlns:a16="http://schemas.microsoft.com/office/drawing/2014/main" id="{6A26C519-BD68-4F47-BB42-6A427457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1612" y="3429000"/>
            <a:ext cx="1413803" cy="14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" y="-61783"/>
            <a:ext cx="12216366" cy="69444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54BF4A-970C-4EA3-A2FB-435685740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030409"/>
              </p:ext>
            </p:extLst>
          </p:nvPr>
        </p:nvGraphicFramePr>
        <p:xfrm>
          <a:off x="507554" y="2940171"/>
          <a:ext cx="10846192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507554" y="1882478"/>
            <a:ext cx="1120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Student Research Opportunities (High Impact Practice)</a:t>
            </a:r>
          </a:p>
        </p:txBody>
      </p:sp>
    </p:spTree>
    <p:extLst>
      <p:ext uri="{BB962C8B-B14F-4D97-AF65-F5344CB8AC3E}">
        <p14:creationId xmlns:p14="http://schemas.microsoft.com/office/powerpoint/2010/main" val="6484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61783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2497540" y="1232576"/>
            <a:ext cx="82596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Research Opportunities for Undergrads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69267B-D594-437F-9B48-5EE9EC124C4B}"/>
              </a:ext>
            </a:extLst>
          </p:cNvPr>
          <p:cNvSpPr txBox="1">
            <a:spLocks/>
          </p:cNvSpPr>
          <p:nvPr/>
        </p:nvSpPr>
        <p:spPr>
          <a:xfrm>
            <a:off x="787791" y="1728639"/>
            <a:ext cx="10452295" cy="2540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McNair Scholars Program (Dept of Ed grant);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Centers for Research Excellence in Science and Technology (CREST) NSF grant;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Greater Texas Foundation (GTF) grants;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Presidential Undergraduate Research Scholars(PURS) program--occasional;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TAMUK Council for Undergraduate Research (TCUR)—occasional;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Research Experience for Undergraduates (REU) NSF grant.</a:t>
            </a:r>
          </a:p>
          <a:p>
            <a:pPr algn="l">
              <a:spcBef>
                <a:spcPts val="300"/>
              </a:spcBef>
            </a:pPr>
            <a:r>
              <a:rPr lang="en-US" sz="2400" i="1" dirty="0">
                <a:solidFill>
                  <a:schemeClr val="tx1"/>
                </a:solidFill>
                <a:cs typeface="Arial" pitchFamily="34" charset="0"/>
              </a:rPr>
              <a:t>All of these programs require the student to seek out a faculty mentor, and for the faculty and student to mutually agree upon a research topic.</a:t>
            </a:r>
          </a:p>
        </p:txBody>
      </p:sp>
      <p:pic>
        <p:nvPicPr>
          <p:cNvPr id="4" name="Graphic 3" descr="Microscope">
            <a:extLst>
              <a:ext uri="{FF2B5EF4-FFF2-40B4-BE49-F238E27FC236}">
                <a16:creationId xmlns:a16="http://schemas.microsoft.com/office/drawing/2014/main" id="{6A26C519-BD68-4F47-BB42-6A427457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6083" y="1725116"/>
            <a:ext cx="1413803" cy="14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61783"/>
            <a:ext cx="12216366" cy="694449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CBC863-C304-424B-A8BB-3FC5AB1B8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68019"/>
              </p:ext>
            </p:extLst>
          </p:nvPr>
        </p:nvGraphicFramePr>
        <p:xfrm>
          <a:off x="1807062" y="1756546"/>
          <a:ext cx="8595360" cy="375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918222938"/>
                    </a:ext>
                  </a:extLst>
                </a:gridCol>
                <a:gridCol w="7132320">
                  <a:extLst>
                    <a:ext uri="{9D8B030D-6E8A-4147-A177-3AD203B41FA5}">
                      <a16:colId xmlns:a16="http://schemas.microsoft.com/office/drawing/2014/main" val="1879058718"/>
                    </a:ext>
                  </a:extLst>
                </a:gridCol>
              </a:tblGrid>
              <a:tr h="4371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Research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Program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867389"/>
                  </a:ext>
                </a:extLst>
              </a:tr>
              <a:tr h="77347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McNair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Structured program for summer research with stipend support, including prep for graduate school, and conference opportunities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342682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CREST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Year-round stipend support for research on sustainable water use, including conference opportunities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726847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GTF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Honors College funding source for fall or spring student research, includes conference opportunities, minimal structure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045103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PURS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University source for fall or spring research, minimal 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968363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TCUR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University source for fall or spring research, minimal 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6781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DB259F6-6DE3-4C13-9FD7-7187D9ED005C}"/>
              </a:ext>
            </a:extLst>
          </p:cNvPr>
          <p:cNvSpPr/>
          <p:nvPr/>
        </p:nvSpPr>
        <p:spPr>
          <a:xfrm>
            <a:off x="2602522" y="1171771"/>
            <a:ext cx="880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pitchFamily="34" charset="0"/>
              </a:rPr>
              <a:t>Undergraduate Research Opportunities at TAMUK</a:t>
            </a:r>
          </a:p>
        </p:txBody>
      </p:sp>
    </p:spTree>
    <p:extLst>
      <p:ext uri="{BB962C8B-B14F-4D97-AF65-F5344CB8AC3E}">
        <p14:creationId xmlns:p14="http://schemas.microsoft.com/office/powerpoint/2010/main" val="374067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61783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2366402" y="1171118"/>
            <a:ext cx="825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Research Opportunities for Grads</a:t>
            </a:r>
          </a:p>
          <a:p>
            <a:pPr algn="ctr"/>
            <a:r>
              <a:rPr lang="en-US" sz="2800" b="1" dirty="0"/>
              <a:t>(prefer research funding support, but not an absolute)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69267B-D594-437F-9B48-5EE9EC124C4B}"/>
              </a:ext>
            </a:extLst>
          </p:cNvPr>
          <p:cNvSpPr txBox="1">
            <a:spLocks/>
          </p:cNvSpPr>
          <p:nvPr/>
        </p:nvSpPr>
        <p:spPr>
          <a:xfrm>
            <a:off x="880689" y="2358427"/>
            <a:ext cx="10452295" cy="2540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Federal or state grant with stipend support directly on research topic;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Funded project report providing stipend / wage to student for financial support, but not necessarily on research topic;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TA support to student, not related to research;</a:t>
            </a:r>
          </a:p>
          <a:p>
            <a:pPr marL="342900" indent="-34290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No financial support to student.</a:t>
            </a:r>
          </a:p>
        </p:txBody>
      </p:sp>
      <p:pic>
        <p:nvPicPr>
          <p:cNvPr id="4" name="Graphic 3" descr="Microscope">
            <a:extLst>
              <a:ext uri="{FF2B5EF4-FFF2-40B4-BE49-F238E27FC236}">
                <a16:creationId xmlns:a16="http://schemas.microsoft.com/office/drawing/2014/main" id="{6A26C519-BD68-4F47-BB42-6A427457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6083" y="1725116"/>
            <a:ext cx="1413803" cy="14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9" y="-61783"/>
            <a:ext cx="12216366" cy="69444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259F6-6DE3-4C13-9FD7-7187D9ED005C}"/>
              </a:ext>
            </a:extLst>
          </p:cNvPr>
          <p:cNvSpPr/>
          <p:nvPr/>
        </p:nvSpPr>
        <p:spPr>
          <a:xfrm>
            <a:off x="2447778" y="1171771"/>
            <a:ext cx="8806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pitchFamily="34" charset="0"/>
              </a:rPr>
              <a:t> How Undergrad &amp; Grad Research Provides Opportunities for Student Development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5373AF-E279-4CE7-B48C-F03FDEDB0FD1}"/>
              </a:ext>
            </a:extLst>
          </p:cNvPr>
          <p:cNvSpPr txBox="1">
            <a:spLocks/>
          </p:cNvSpPr>
          <p:nvPr/>
        </p:nvSpPr>
        <p:spPr>
          <a:xfrm>
            <a:off x="1111348" y="2248989"/>
            <a:ext cx="10475742" cy="3584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Independent work: progress on the research topic is entirely up to the student, and no one else;</a:t>
            </a:r>
          </a:p>
          <a:p>
            <a:pPr marL="342900" lvl="0" indent="-3429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cs typeface="Arial" pitchFamily="34" charset="0"/>
              </a:rPr>
              <a:t>Communication skills:  listening and conversing with mentor are skills critically important to student’s research; oral and written communication of research plans and results is critical to dissemination of the findings;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Technical skill development: learning based on support from advisor, but also learn on their </a:t>
            </a:r>
            <a:r>
              <a:rPr lang="en-US" sz="3600" dirty="0">
                <a:solidFill>
                  <a:prstClr val="black"/>
                </a:solidFill>
                <a:cs typeface="Arial" pitchFamily="34" charset="0"/>
              </a:rPr>
              <a:t>own (beyond advisor’s knowledge base).</a:t>
            </a:r>
          </a:p>
          <a:p>
            <a:pPr marL="914400" marR="0" lvl="1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" y="-61783"/>
            <a:ext cx="12216366" cy="69444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54BF4A-970C-4EA3-A2FB-435685740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64833"/>
              </p:ext>
            </p:extLst>
          </p:nvPr>
        </p:nvGraphicFramePr>
        <p:xfrm>
          <a:off x="507554" y="2940171"/>
          <a:ext cx="10846192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327019" y="1980652"/>
            <a:ext cx="1120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Methods for Student Mentoring</a:t>
            </a:r>
          </a:p>
        </p:txBody>
      </p:sp>
    </p:spTree>
    <p:extLst>
      <p:ext uri="{BB962C8B-B14F-4D97-AF65-F5344CB8AC3E}">
        <p14:creationId xmlns:p14="http://schemas.microsoft.com/office/powerpoint/2010/main" val="303454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C3C8716-F14A-4E42-8B14-2B7DD57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690"/>
            <a:ext cx="12216366" cy="6944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5CA80-91D1-44FB-88B3-D64768454171}"/>
              </a:ext>
            </a:extLst>
          </p:cNvPr>
          <p:cNvSpPr txBox="1"/>
          <p:nvPr/>
        </p:nvSpPr>
        <p:spPr>
          <a:xfrm>
            <a:off x="1870462" y="933950"/>
            <a:ext cx="847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Undergrad &amp; Grad Research Mentoring Approach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684850-3ECC-48F9-B3E4-F3FFFDF88B8B}"/>
              </a:ext>
            </a:extLst>
          </p:cNvPr>
          <p:cNvSpPr txBox="1">
            <a:spLocks/>
          </p:cNvSpPr>
          <p:nvPr/>
        </p:nvSpPr>
        <p:spPr>
          <a:xfrm>
            <a:off x="2169994" y="1518725"/>
            <a:ext cx="9307773" cy="34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Explain the independent nature of UG research;</a:t>
            </a: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Set regular faculty-student meeting times;</a:t>
            </a: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Set expectations for research progress each week, and for longer-term (semester), take into consideration student’s other workload(s);</a:t>
            </a: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Explain the try-fail-retry nature of experimental chemical research;</a:t>
            </a: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Be accommodating towards prior experience or lack thereof;</a:t>
            </a: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Take into account student’s aptitude (learns fast, or requires remedial efforts?) and personal confidence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BB8A4-CA34-40F2-B282-596E1853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9" y="1846344"/>
            <a:ext cx="1417361" cy="14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1012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G Carreon</dc:creator>
  <cp:lastModifiedBy>Matthew L Alexander</cp:lastModifiedBy>
  <cp:revision>201</cp:revision>
  <cp:lastPrinted>2023-11-15T22:06:46Z</cp:lastPrinted>
  <dcterms:created xsi:type="dcterms:W3CDTF">2020-03-31T18:17:15Z</dcterms:created>
  <dcterms:modified xsi:type="dcterms:W3CDTF">2023-11-15T22:07:01Z</dcterms:modified>
</cp:coreProperties>
</file>