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2"/>
  </p:notesMasterIdLst>
  <p:handoutMasterIdLst>
    <p:handoutMasterId r:id="rId33"/>
  </p:handoutMasterIdLst>
  <p:sldIdLst>
    <p:sldId id="263" r:id="rId2"/>
    <p:sldId id="302" r:id="rId3"/>
    <p:sldId id="286" r:id="rId4"/>
    <p:sldId id="287" r:id="rId5"/>
    <p:sldId id="288" r:id="rId6"/>
    <p:sldId id="280" r:id="rId7"/>
    <p:sldId id="257" r:id="rId8"/>
    <p:sldId id="266" r:id="rId9"/>
    <p:sldId id="258" r:id="rId10"/>
    <p:sldId id="289" r:id="rId11"/>
    <p:sldId id="277" r:id="rId12"/>
    <p:sldId id="290" r:id="rId13"/>
    <p:sldId id="291" r:id="rId14"/>
    <p:sldId id="292" r:id="rId15"/>
    <p:sldId id="297" r:id="rId16"/>
    <p:sldId id="278" r:id="rId17"/>
    <p:sldId id="293" r:id="rId18"/>
    <p:sldId id="300" r:id="rId19"/>
    <p:sldId id="281" r:id="rId20"/>
    <p:sldId id="282" r:id="rId21"/>
    <p:sldId id="294" r:id="rId22"/>
    <p:sldId id="260" r:id="rId23"/>
    <p:sldId id="295" r:id="rId24"/>
    <p:sldId id="261" r:id="rId25"/>
    <p:sldId id="262" r:id="rId26"/>
    <p:sldId id="296" r:id="rId27"/>
    <p:sldId id="301" r:id="rId28"/>
    <p:sldId id="283" r:id="rId29"/>
    <p:sldId id="279" r:id="rId30"/>
    <p:sldId id="303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0" autoAdjust="0"/>
    <p:restoredTop sz="94702" autoAdjust="0"/>
  </p:normalViewPr>
  <p:slideViewPr>
    <p:cSldViewPr>
      <p:cViewPr varScale="1">
        <p:scale>
          <a:sx n="154" d="100"/>
          <a:sy n="154" d="100"/>
        </p:scale>
        <p:origin x="190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5706"/>
    </p:cViewPr>
  </p:sorterViewPr>
  <p:notesViewPr>
    <p:cSldViewPr>
      <p:cViewPr varScale="1">
        <p:scale>
          <a:sx n="57" d="100"/>
          <a:sy n="57" d="100"/>
        </p:scale>
        <p:origin x="-178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1FD54-4E2C-4837-A01E-60BC20D38AD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3E8C2A-D52D-4C1E-A920-90B2F88C5C73}" type="pres">
      <dgm:prSet presAssocID="{A381FD54-4E2C-4837-A01E-60BC20D38ADE}" presName="CompostProcess" presStyleCnt="0">
        <dgm:presLayoutVars>
          <dgm:dir/>
          <dgm:resizeHandles val="exact"/>
        </dgm:presLayoutVars>
      </dgm:prSet>
      <dgm:spPr/>
    </dgm:pt>
    <dgm:pt modelId="{0B67FB12-EE41-4927-8972-9A1619AFD383}" type="pres">
      <dgm:prSet presAssocID="{A381FD54-4E2C-4837-A01E-60BC20D38ADE}" presName="arrow" presStyleLbl="bgShp" presStyleIdx="0" presStyleCnt="1" custLinFactNeighborX="3782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6C3B3677-9E13-4C23-BB17-4C11384A9733}" type="pres">
      <dgm:prSet presAssocID="{A381FD54-4E2C-4837-A01E-60BC20D38ADE}" presName="linearProcess" presStyleCnt="0"/>
      <dgm:spPr/>
    </dgm:pt>
  </dgm:ptLst>
  <dgm:cxnLst>
    <dgm:cxn modelId="{310F43BF-22A4-4D5A-9957-78551EAEE369}" type="presOf" srcId="{A381FD54-4E2C-4837-A01E-60BC20D38ADE}" destId="{FE3E8C2A-D52D-4C1E-A920-90B2F88C5C73}" srcOrd="0" destOrd="0" presId="urn:microsoft.com/office/officeart/2005/8/layout/hProcess9"/>
    <dgm:cxn modelId="{1A2FEECB-AE47-4D81-862A-C1A3281D690D}" type="presParOf" srcId="{FE3E8C2A-D52D-4C1E-A920-90B2F88C5C73}" destId="{0B67FB12-EE41-4927-8972-9A1619AFD383}" srcOrd="0" destOrd="0" presId="urn:microsoft.com/office/officeart/2005/8/layout/hProcess9"/>
    <dgm:cxn modelId="{CD7B93EC-1EA5-4F4A-BBA1-AD4F54CD91CC}" type="presParOf" srcId="{FE3E8C2A-D52D-4C1E-A920-90B2F88C5C73}" destId="{6C3B3677-9E13-4C23-BB17-4C11384A9733}" srcOrd="1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7FB12-EE41-4927-8972-9A1619AFD383}">
      <dsp:nvSpPr>
        <dsp:cNvPr id="0" name=""/>
        <dsp:cNvSpPr/>
      </dsp:nvSpPr>
      <dsp:spPr>
        <a:xfrm>
          <a:off x="8164" y="0"/>
          <a:ext cx="64770" cy="152400"/>
        </a:xfrm>
        <a:prstGeom prst="rightArrow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FFFA8B-4F27-4319-A09A-1371EBA453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D8D3C5-95A4-4069-97B3-7E45E6677C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0B30C1-1E9A-47E4-9AB9-5DF1A84F29B6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7692F-98E4-4EB4-8EE6-5FB2D83DF4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04027-7746-43A1-9C1C-9D041840FC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0A219D-96CD-43B1-A6CF-067F34CF7E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BD4641-E31D-4756-85E2-2D826FADBF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82EBD5-60F1-4A64-B35E-9513027A486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CA4AD93-0144-4569-BCCA-000BB40F51AA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7CEE59-C5D7-414A-BA7D-27FCAED8D9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83475F-0912-47EC-8042-4130A83B6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0B3BA-45CC-49A3-A300-602B1A4836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796B1-5AC4-480F-A020-1EB2A50C6E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6444DF-F31B-419C-8E4B-0E9BF08524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C712DD5A-93DB-43AD-BEF5-0C0DC7D407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5A7CC793-32DD-4892-92B8-3EA660675A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ED74C95A-C712-4904-8044-2CE78C33BF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BFEA2C-6C74-4019-B2B5-D637C5EB6BC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B8E965ED-AC53-4157-8058-2A7BDFFF16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062D0384-D8D6-462A-B6FF-C3F17D5ACA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7E091A45-4660-4856-B88F-0B5690AC9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41072D-F9E6-45C6-A0B6-6ACD7322601B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0A741336-C938-41FE-82D5-1F3E6C41F2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75B6C868-6351-43A7-AC87-F23ABA7F58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Pop-up screen for option l; type number of assets and Y to assign number; press enter</a:t>
            </a: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707D15E1-0073-406F-A2AF-BB95ED17FE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8A5BAA-48DA-44AD-BFF8-2E9CD5D04751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E4C74A3-62AA-476F-8297-2FAC2B78BE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657EC9E8-C311-4888-80BF-CAC1F6E689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Creation of assets must be for the whole dollar amount on the document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66DF7C3E-12CC-478B-B30C-11C345902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72042A-AC07-4727-A15E-364CB8A3F16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A3606862-1BCF-4A0F-A329-CB585EED66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E496D875-EA17-4A6B-9F63-36152A35D7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Include freight charges, if known; back out items not received and reset to ‘preliminary’ status; blank out asset field for any assets not actually paid and create a PA again on the next invoice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2F3450EB-F0ED-4475-BBC6-DBA3C31D12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9B96B7-4232-4AB5-8980-B40170F98A2E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DDC6EB2F-5CEB-4A6E-B83A-B5E8ED8051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F93FFE83-A585-4BF1-9234-EB74D951CE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Use this option for an asset record identical to a previous item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D056DBA9-CA8E-4C06-929F-FC8316EEF7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F19B72-1A39-4139-8887-48496A38143E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814F5462-E474-4877-A72D-56F58343ED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78E99500-A793-4115-80A4-4BCB67C03C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Select option 2—no document number is required </a:t>
            </a: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0E589FF2-9690-45A6-AA97-2D8142D0AF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63CAAE-D3E8-410B-8CD0-4A38C6CC6F56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B5F271FD-3238-43A0-8CBC-9BBD1F3072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2FE9AD14-F59F-43CA-8CFA-CC6859277E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Put asset number you want to copy on pop-up window 1; on pop-up window 2 type the number of assets to be created and Y in the assign number field; update information for each copied asset on Screen 362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80A15EF7-1C1B-429A-8808-9B27779026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7346B0-C297-4BDE-B0CD-581C369A5EB1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795F01BC-8571-4FB4-B37D-006EF2ABB6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CC22666D-6A81-421F-AB86-9651E707CD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Use this for a PO with several identical items</a:t>
            </a: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FFEB9A5B-0C52-48ED-AB45-FD060C7320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107D50-75E2-4F00-9C21-A8D650F83F7E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8738659C-6504-4592-AB47-C304141629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90CA6D44-0625-43E6-9E33-5321ED3EA0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Use Create PA from Scratch to build PA records on the PO; then, go to Screen 360 again and choose option 3</a:t>
            </a: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C3089274-AD3A-4B9E-B5A8-7621010691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AA639F-CE63-409B-BA4C-1E6350F0B62E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B6F7C85C-2947-4ACB-BE4B-4A88541AC0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30F6856D-0881-46C9-BD8E-71C70A4F28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On pop-up window 1, type X to select a tag number and you will advance to pop-up window 2 </a:t>
            </a: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22C3D8ED-FBB3-4685-B451-AB750E860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5B1D67-E30F-49B2-A384-3B230AAC2FC0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62593BE2-0323-4B62-AAF3-CDFA46A607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1597FD23-4197-4361-B45F-028CCDC5E1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7764F1D-3CE9-4E51-A0C9-FFD64D4328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823779-9EA6-4102-AD6F-609E48EEAFC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79D7CC8B-7F36-4CCA-A48C-1FAC1E176D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9E65D74D-A56E-42BF-A963-C335857A91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Type number of assets to be created; type y in assign number field; press enter; update information of Screen 362 for copied assets</a:t>
            </a: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F8D5440D-3E96-4923-8CF7-0A39993A6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BCEF7C-6E33-4796-9BCA-1F5A9167768B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3A4D7252-2BA8-450D-BFCF-FEAA8D8DBE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2978E403-5E12-4451-9D14-2C8AF7277B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Screen 361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68A66A68-BAED-4E96-970D-114DAB8B1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98DCAD-CE5D-42B8-89EA-4C94ACE34B60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F4E5AE0C-E813-4E51-ABA7-23EFB25B2C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B2C7E0CC-4C22-4CD5-A013-86F63692D7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Type valid PO number and press enter to display records; place X in select field to advance to Screen 362</a:t>
            </a: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5FF08BCF-D9DC-445F-AF22-F707930A05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AA0C89-2F23-45C3-A532-6A58ED73F896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795F08F5-E940-4BD6-BC5F-543A717F3B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3C421AEF-6C6D-43A7-9B9A-3D04F3BDF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Screen 362 used to add required information for asset approval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D191A41B-599E-4148-A552-D167D77ECA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58F364-AC87-4122-AB83-D9E85E6A5529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4717AD68-486D-4F7C-AB5A-24DE9876DC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58DC8368-32F4-4A9B-9DD1-7E0ECB21C8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Type PO number and Seq number from Screen 361; press enter; verify or enter all information—description, cost, manufacturer, model, serial number, class code, acquisition date, etc.; press enter. Press PF11 to advance to page 2.</a:t>
            </a: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1E62DEF3-E90F-49D8-8816-DA7CC5E71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493131-7D0B-4D50-AFCE-02EB8FB929CB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50851D74-22E0-4DA6-A6EE-5F63538616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F1E9E6C0-FEDC-4CC6-88CC-F56D855467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Verify department; type building and campus code; add room number and other location (place or person); enter. Asset will now show completed status. Use a permanent marker to write the asset number on a blank label and affix it to the item.</a:t>
            </a: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169DBAE7-5E04-441A-A857-7842C8106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D7EA94-C051-491D-9B2B-B42D41BA760B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2A7490F5-8DCE-4350-80B4-4B8D935948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C32BA9EA-0029-4C78-915C-BA8110A89B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EE6BAEBD-A30A-4075-A324-11A04157D7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447CFA-0536-4CE9-A9A4-A19C1A7FA35C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EBCF1015-B709-4792-9882-D9BED7B81F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6E2C5278-30A1-4519-AB0F-1AC6566A1E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Select option 4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87E4614A-372E-4313-A60A-E660A8943D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7AD4E2-2254-4972-8A96-3E51103D45EE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0555E86F-9D29-43A4-BC15-7FB185F2D9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882E1DA1-52E4-4B4E-91BE-A45FEFA444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 Doc field use X0 to create a new record; add information requested on screen; press enter; enter the data on Screens 361 and 362 as with POs </a:t>
            </a:r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BCE7031E-E70D-45BD-808B-2E51F15D9E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3884BC-CD55-470C-9B2B-E3835DB9FE30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19E35145-5697-447B-B08B-8A8D3AF53E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C61370D5-78F2-4260-A526-6C0D20B094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D9DFEDA7-8B89-4316-9421-B68DD32F24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F29962-B642-44EC-85D7-D4FDE182419C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B3DFF6F4-33C2-4C56-BDD2-0E7CE0574C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9C4CFAC7-B105-4864-8E2E-F296AEC5BC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Purchase Order number, description of the item, department in charge of item, model number, serial number, the location of the item, the person using the item, and so forth.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51CB63C8-2309-456C-AD61-4CA5766EA7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79653B-115D-4628-891B-06C59B322CCF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985749A8-18C2-4D08-9689-DC1D8E982F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48EBE9E0-DF85-4CF8-9A70-2CBCB28A7E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B492EF4E-F7D3-4489-B8BB-CE6F022046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6BE448-7742-4DA3-A202-DB27BB830ADC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E875B539-90DA-4D42-AB11-5111EE4773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C19E71F4-0812-40E3-B5C4-EE63B45AB0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Items over $5000 and certain items between $500 and $5000 (firearms, computers, printers, TVs, VCRs, Camcorders, Cameras, Stereo Systems and Projectors—digital only, not mounted)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F1FF79CE-D4C8-4AF3-9162-2A01384CD0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835A3C-1541-472E-A7B0-DFE1A04C560A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6587881-6F3F-4ACE-BE50-AC11C99BDE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9D353C26-7E95-43A0-8384-27C64829E0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Must be entered for all items classified as capitalized or controlled before receiving may be closed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45806F80-54B9-47DA-889E-52538699EB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830363-1ECF-4A20-B799-1D20578BB2C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72B2B919-D463-4E7E-B599-9C858669C7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1547CA3-EE91-4C6E-BDCF-75DEBEFE06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D6A40EC-A8C8-4F28-A694-F09DAF3AC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CF762C-681D-43E7-8D9B-C8618FDA89AE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2C0D6975-5356-467C-A93F-D9807D319B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53F5D1C6-4848-4084-97CE-9BC319DC57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Only three primary screens will be used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D928D61-B1F2-435C-BC95-BB5E9D194E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1503CD-6887-4B74-B49A-0140D75363D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0F10003F-41D8-4083-B13E-1838960C85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93BD465A-8E2C-485A-B20C-FE8DD1BB43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F01FCC78-88D4-4F9E-8E60-695EC9FE8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688A3D-2AFF-49B0-BFFF-9C2BFCFC418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30E1338D-BCE0-4449-8FA0-2EDBF41AF3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7D25C301-415D-4EE1-8528-9633DC3A88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Put in a valid PO number and select option 1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8652185E-2FDA-4CF3-B58A-941793B1C9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D1A9B5-CDEA-47E4-81C5-10941A396430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EB7B6714-613E-434B-AEF7-0C4D7374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7D67-6B19-4598-B906-AB444B38BEB3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D2807444-A79C-4DBC-8FF4-433FC274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D0F6D3FC-6EA5-4643-9860-20A63266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3F3F3"/>
                </a:solidFill>
              </a:defRPr>
            </a:lvl1pPr>
          </a:lstStyle>
          <a:p>
            <a:fld id="{07640A8C-6815-4930-AEA0-AA6D26A16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84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1B9CF1F-CE5B-470C-9038-80495808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B0354-2DC3-43A3-BA20-45DAC27A72A5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357760A-26D5-442E-9576-5399A9A8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A2A7179-D2E7-4C2B-9D90-FC5F7342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EE09-B886-4A82-8B4E-9754A42F0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126831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6F86E916-B769-4783-9FAD-01C7202A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29BAE-EEFB-4672-93AF-98A634667FD1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DF74574-1411-4833-814C-626CB34C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07B5EDE-7DFA-4E40-866B-8F4DE89D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E48F6-B32A-4578-B38D-3C3F13C1F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100717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29E06C8-FE84-4463-B3AE-423611FC3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070C2-1078-46CD-A8DF-2F2C07709503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8A7AA2D-0B07-45CB-B167-2617E87C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05A7C6F-84DE-4386-990C-F0F220F6F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5D233-89E8-4EFB-B86B-7E17D4B9AC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365432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F3958-C0DF-4EB1-8C90-49488CB1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69945-6D1A-4ADD-A9C7-0D685DFA01B3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76729-E806-4BB1-ACEE-2618B2B3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04E4-9C0B-4123-BEC4-87663C4E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3F3F3"/>
                </a:solidFill>
              </a:defRPr>
            </a:lvl1pPr>
          </a:lstStyle>
          <a:p>
            <a:fld id="{7615CF8B-ED9C-4262-98AA-44F3F66F1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981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CB9168A-E926-4C9E-A37D-4F5E9E9C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107F4-2F77-45EB-886C-69A8DBBD4741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525685CE-9EAC-4F4B-8912-BB6E26BB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BA356932-EE84-422F-AC71-82921B23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68C6B-65A5-43E4-8618-BB50F0DF99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68664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CB8BA4C5-1455-400E-9355-3CA87C79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2D521-1CCC-4380-BFD5-7048DAE74AA3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1C955A94-D97A-40CC-A5A5-36679E21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7D8F79CE-640B-4145-812B-9698AE9C1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45081-95BB-4B53-86DC-B6E06AA29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758254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CB421BB4-1361-4038-8691-FF1BDD3F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FB59-2D04-4415-B427-7625DF993796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437962E1-2BB7-49DA-BC6A-16A115C6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C20DE5D1-414B-46A8-B73D-5EE48FED8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8F9E5-C7E8-49A4-AD30-383BEEED9C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205279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E9E5CA5A-0678-49DF-A939-FE1E9667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3F75-068E-4F48-BBB9-0206E7F2C7E8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49B2D4B4-2BB3-4CF4-A264-D5DDD2DB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934022A2-C68E-4A76-8CF8-547A1883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83174-FADF-4076-80AF-B500F00E9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224394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106DBCED-93B0-4076-A3E0-CF3138A3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8E63F-F0D5-4501-B116-F777A9734F8E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1D1F8EF-70C1-4466-A1F4-F66A92E4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25D494A3-1C67-432F-822A-A97641992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2BBA4-F5D6-4AAF-A941-1B885B8247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151403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8E17CD9B-DE4C-42B6-874D-4566643EFD39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DEE98509-FDB4-4D64-B60E-4391E1C21744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B6D50D72-5F24-414B-93C0-EE630DB844DE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8D8159C2-1520-4CC6-897A-60BCC5AEB81E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F08D2450-FE50-4BBC-8652-5EEF7242D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6F08-5A0D-4E6B-AA14-5D6E3E8A9202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1C509996-E313-4EBF-BFF5-0ED31467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434011A9-D738-4433-A363-EB1C667B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CAA1AFCC-1B6E-45B1-B046-B872CB268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4575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25E187A8-5CF9-4059-83CE-682223824425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24BF463-F242-4C4D-A599-8A6CAB25DDF5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0839AD10-0D15-43BA-8033-24ABDC6052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CF09659B-3788-4776-BC14-7FE74B4F87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3A1615F-9483-486B-9091-1AF22D80F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2BFBFC-FD94-4FC3-80E2-0E2FEEE4BD22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3CF12670-7373-425E-80F0-48088D2AE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A353BDE-21F0-4FCD-9C1F-0D122F12E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95476"/>
                </a:solidFill>
                <a:latin typeface="Constantia" panose="02030602050306030303" pitchFamily="18" charset="0"/>
              </a:defRPr>
            </a:lvl1pPr>
          </a:lstStyle>
          <a:p>
            <a:fld id="{0DC6255B-DC4E-48C1-BBD0-662A5DE98A3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81FDEA23-AF31-4CC0-BAEB-E9E151EF4088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10CEE51-C1CA-47E2-BE9B-46FDFECD18F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BCC51DB-8470-4DCF-BEEA-6B9D2C722A3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37" r:id="rId2"/>
    <p:sldLayoutId id="2147484146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7" r:id="rId9"/>
    <p:sldLayoutId id="2147484143" r:id="rId10"/>
    <p:sldLayoutId id="2147484144" r:id="rId11"/>
  </p:sldLayoutIdLst>
  <p:transition>
    <p:check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A9992-F1DA-45B0-9BA4-55C7D9D0D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851648" cy="21336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7200" dirty="0">
                <a:solidFill>
                  <a:schemeClr val="bg1"/>
                </a:solidFill>
                <a:effectLst/>
                <a:latin typeface="Copperplate Gothic Bold" pitchFamily="34" charset="0"/>
              </a:rPr>
              <a:t>PRELIMINARY</a:t>
            </a:r>
            <a:r>
              <a:rPr lang="en-US" sz="7200" dirty="0">
                <a:solidFill>
                  <a:schemeClr val="bg1"/>
                </a:solidFill>
                <a:latin typeface="Copperplate Gothic Bold" pitchFamily="34" charset="0"/>
              </a:rPr>
              <a:t> FIXED ASSETS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9A866127-AFC5-4B7C-B469-AA9D8EA9D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7854950" cy="1066800"/>
          </a:xfrm>
        </p:spPr>
        <p:txBody>
          <a:bodyPr/>
          <a:lstStyle/>
          <a:p>
            <a:pPr marR="0" algn="ctr" eaLnBrk="1" hangingPunct="1"/>
            <a:endParaRPr lang="en-US" altLang="en-US"/>
          </a:p>
          <a:p>
            <a:pPr marR="0" algn="ctr" eaLnBrk="1" hangingPunct="1"/>
            <a:r>
              <a:rPr lang="en-US" altLang="en-US" sz="4400" b="1">
                <a:solidFill>
                  <a:schemeClr val="bg2"/>
                </a:solidFill>
              </a:rPr>
              <a:t>DEPARTMENT PROCEDURES</a:t>
            </a:r>
          </a:p>
          <a:p>
            <a:pPr marR="0" eaLnBrk="1" hangingPunct="1"/>
            <a:endParaRPr lang="en-US" altLang="en-US"/>
          </a:p>
          <a:p>
            <a:pPr marR="0" eaLnBrk="1" hangingPunct="1"/>
            <a:endParaRPr lang="en-US" altLang="en-US"/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75A2D5-045D-41DC-BB82-5A951600F1CD}"/>
              </a:ext>
            </a:extLst>
          </p:cNvPr>
          <p:cNvSpPr txBox="1"/>
          <p:nvPr/>
        </p:nvSpPr>
        <p:spPr>
          <a:xfrm>
            <a:off x="1219200" y="1752600"/>
            <a:ext cx="66294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j-lt"/>
                <a:cs typeface="Arial" pitchFamily="34" charset="0"/>
              </a:rPr>
              <a:t>CREATE A</a:t>
            </a:r>
          </a:p>
          <a:p>
            <a:pPr algn="ctr">
              <a:defRPr/>
            </a:pPr>
            <a:endParaRPr lang="en-US" sz="4400" b="1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  <a:cs typeface="Arial" pitchFamily="34" charset="0"/>
              </a:rPr>
              <a:t>PRELIMINARY ASSET </a:t>
            </a:r>
          </a:p>
          <a:p>
            <a:pPr algn="ctr">
              <a:defRPr/>
            </a:pPr>
            <a:endParaRPr lang="en-US" sz="4400" b="1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  <a:cs typeface="Arial" pitchFamily="34" charset="0"/>
              </a:rPr>
              <a:t>FROM SCRATCH</a:t>
            </a:r>
          </a:p>
        </p:txBody>
      </p:sp>
    </p:spTree>
  </p:cSld>
  <p:clrMapOvr>
    <a:masterClrMapping/>
  </p:clrMapOvr>
  <p:transition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>
            <a:extLst>
              <a:ext uri="{FF2B5EF4-FFF2-40B4-BE49-F238E27FC236}">
                <a16:creationId xmlns:a16="http://schemas.microsoft.com/office/drawing/2014/main" id="{D023CFA5-2034-4AFD-AEC7-B46CDA695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3">
            <a:extLst>
              <a:ext uri="{FF2B5EF4-FFF2-40B4-BE49-F238E27FC236}">
                <a16:creationId xmlns:a16="http://schemas.microsoft.com/office/drawing/2014/main" id="{BEC3D03A-A81A-4999-B6DC-C8BE51F5F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436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Build Preliminary Assets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Purchase Order Multi-Item List</a:t>
            </a:r>
          </a:p>
        </p:txBody>
      </p:sp>
    </p:spTree>
  </p:cSld>
  <p:clrMapOvr>
    <a:masterClrMapping/>
  </p:clrMapOvr>
  <p:transition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FBB84-DBCF-4004-82F8-AA3C20FDE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572000"/>
          </a:xfr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</a:rPr>
              <a:t>PRELIMINARY ASSETS</a:t>
            </a:r>
            <a:br>
              <a:rPr lang="en-US" sz="4400" b="1" dirty="0">
                <a:solidFill>
                  <a:schemeClr val="bg1"/>
                </a:solidFill>
              </a:rPr>
            </a:b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AND</a:t>
            </a:r>
            <a:br>
              <a:rPr lang="en-US" sz="4400" b="1" dirty="0">
                <a:solidFill>
                  <a:schemeClr val="bg1"/>
                </a:solidFill>
              </a:rPr>
            </a:b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INVOICE MATCHING</a:t>
            </a:r>
          </a:p>
        </p:txBody>
      </p:sp>
    </p:spTree>
  </p:cSld>
  <p:clrMapOvr>
    <a:masterClrMapping/>
  </p:clrMapOvr>
  <p:transition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681AC-AC6E-47A9-B95D-86FF62FAE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7315200" cy="4724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en-US" dirty="0"/>
              <a:t>		</a:t>
            </a:r>
          </a:p>
          <a:p>
            <a:pPr>
              <a:defRPr/>
            </a:pPr>
            <a:r>
              <a:rPr lang="en-US" sz="5700" dirty="0">
                <a:latin typeface="Arial" pitchFamily="34" charset="0"/>
                <a:cs typeface="Arial" pitchFamily="34" charset="0"/>
              </a:rPr>
              <a:t>Changing the asset value</a:t>
            </a:r>
          </a:p>
          <a:p>
            <a:pPr>
              <a:defRPr/>
            </a:pPr>
            <a:endParaRPr lang="en-US" sz="57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5700" dirty="0">
                <a:latin typeface="Arial" pitchFamily="34" charset="0"/>
                <a:cs typeface="Arial" pitchFamily="34" charset="0"/>
              </a:rPr>
              <a:t>Partial Shipments</a:t>
            </a:r>
          </a:p>
          <a:p>
            <a:pPr>
              <a:defRPr/>
            </a:pPr>
            <a:endParaRPr lang="en-US" sz="57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5700" dirty="0">
                <a:latin typeface="Arial" pitchFamily="34" charset="0"/>
                <a:cs typeface="Arial" pitchFamily="34" charset="0"/>
              </a:rPr>
              <a:t>Partial Payments 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en-US" sz="4000" dirty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US" sz="4000" dirty="0"/>
              <a:t>		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en-US" b="1" u="sng" dirty="0"/>
          </a:p>
        </p:txBody>
      </p:sp>
    </p:spTree>
  </p:cSld>
  <p:clrMapOvr>
    <a:masterClrMapping/>
  </p:clrMapOvr>
  <p:transition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>
            <a:extLst>
              <a:ext uri="{FF2B5EF4-FFF2-40B4-BE49-F238E27FC236}">
                <a16:creationId xmlns:a16="http://schemas.microsoft.com/office/drawing/2014/main" id="{9ADC492B-6AB2-4004-8AA9-E616D4155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81200"/>
            <a:ext cx="6477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j-lt"/>
              </a:rPr>
              <a:t>COPY FROM </a:t>
            </a:r>
          </a:p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APPROVED ASSET </a:t>
            </a:r>
          </a:p>
          <a:p>
            <a:pPr>
              <a:defRPr/>
            </a:pPr>
            <a:endParaRPr lang="en-US" sz="4400" dirty="0">
              <a:latin typeface="Arial" charset="0"/>
            </a:endParaRPr>
          </a:p>
        </p:txBody>
      </p:sp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9F1EFA27-74D0-472B-9329-ED9643F75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031038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2">
            <a:extLst>
              <a:ext uri="{FF2B5EF4-FFF2-40B4-BE49-F238E27FC236}">
                <a16:creationId xmlns:a16="http://schemas.microsoft.com/office/drawing/2014/main" id="{EEB5B3D8-0E64-4ADD-BB40-8BDF4478D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436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Build Preliminary Assets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Copy From Approved Asset</a:t>
            </a:r>
          </a:p>
        </p:txBody>
      </p:sp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>
            <a:extLst>
              <a:ext uri="{FF2B5EF4-FFF2-40B4-BE49-F238E27FC236}">
                <a16:creationId xmlns:a16="http://schemas.microsoft.com/office/drawing/2014/main" id="{99FD41F5-ED88-4D81-9EB1-450F6175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0600"/>
            <a:ext cx="6783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Copy from Approved Asset Pop-Up Window #1</a:t>
            </a:r>
          </a:p>
        </p:txBody>
      </p:sp>
      <p:sp>
        <p:nvSpPr>
          <p:cNvPr id="20483" name="TextBox 5">
            <a:extLst>
              <a:ext uri="{FF2B5EF4-FFF2-40B4-BE49-F238E27FC236}">
                <a16:creationId xmlns:a16="http://schemas.microsoft.com/office/drawing/2014/main" id="{6D2083F0-C8A3-44C6-8E90-DC986741F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33800"/>
            <a:ext cx="6783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Copy from Approved Asset Pop-Up Window #2</a:t>
            </a:r>
          </a:p>
        </p:txBody>
      </p:sp>
      <p:pic>
        <p:nvPicPr>
          <p:cNvPr id="20484" name="Picture 6">
            <a:extLst>
              <a:ext uri="{FF2B5EF4-FFF2-40B4-BE49-F238E27FC236}">
                <a16:creationId xmlns:a16="http://schemas.microsoft.com/office/drawing/2014/main" id="{3031C73F-59E7-4208-89A1-D7A6DFF99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1819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7">
            <a:extLst>
              <a:ext uri="{FF2B5EF4-FFF2-40B4-BE49-F238E27FC236}">
                <a16:creationId xmlns:a16="http://schemas.microsoft.com/office/drawing/2014/main" id="{7338BB8D-F5BE-4194-A626-282E426AD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91000"/>
            <a:ext cx="81534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FAAA96-56C8-4B45-ABA9-F5080DE689B6}"/>
              </a:ext>
            </a:extLst>
          </p:cNvPr>
          <p:cNvSpPr txBox="1"/>
          <p:nvPr/>
        </p:nvSpPr>
        <p:spPr>
          <a:xfrm>
            <a:off x="914400" y="1981200"/>
            <a:ext cx="75438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COPY FROM DOCUMENT’S </a:t>
            </a:r>
          </a:p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OTHER PRELIMINARY ASSETS </a:t>
            </a:r>
          </a:p>
          <a:p>
            <a:pPr>
              <a:defRPr/>
            </a:pPr>
            <a:endParaRPr lang="en-US" sz="4400" dirty="0">
              <a:latin typeface="Arial" charset="0"/>
            </a:endParaRPr>
          </a:p>
        </p:txBody>
      </p:sp>
    </p:spTree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>
            <a:extLst>
              <a:ext uri="{FF2B5EF4-FFF2-40B4-BE49-F238E27FC236}">
                <a16:creationId xmlns:a16="http://schemas.microsoft.com/office/drawing/2014/main" id="{4C2F3771-0FC3-4568-9F72-F19C9577F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0040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Box 2">
            <a:extLst>
              <a:ext uri="{FF2B5EF4-FFF2-40B4-BE49-F238E27FC236}">
                <a16:creationId xmlns:a16="http://schemas.microsoft.com/office/drawing/2014/main" id="{8F2467A0-8995-4113-812F-BF1E0463E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5527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Build Preliminary Assets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Copy from Document’s Other Preliminary Assets</a:t>
            </a:r>
          </a:p>
        </p:txBody>
      </p:sp>
    </p:spTree>
  </p:cSld>
  <p:clrMapOvr>
    <a:masterClrMapping/>
  </p:clrMapOvr>
  <p:transition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>
            <a:extLst>
              <a:ext uri="{FF2B5EF4-FFF2-40B4-BE49-F238E27FC236}">
                <a16:creationId xmlns:a16="http://schemas.microsoft.com/office/drawing/2014/main" id="{93E0920E-414C-435E-9BEB-F335DF601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371600"/>
            <a:ext cx="9147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Screen 360 – Copy from Document’s Other Preliminary Assets Pop-Up Window #1</a:t>
            </a:r>
          </a:p>
        </p:txBody>
      </p:sp>
      <p:pic>
        <p:nvPicPr>
          <p:cNvPr id="23555" name="Picture 4">
            <a:extLst>
              <a:ext uri="{FF2B5EF4-FFF2-40B4-BE49-F238E27FC236}">
                <a16:creationId xmlns:a16="http://schemas.microsoft.com/office/drawing/2014/main" id="{D71FB960-C31C-4832-87F3-2A11A82ED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6553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>
            <a:extLst>
              <a:ext uri="{FF2B5EF4-FFF2-40B4-BE49-F238E27FC236}">
                <a16:creationId xmlns:a16="http://schemas.microsoft.com/office/drawing/2014/main" id="{3EE3B9D4-6C88-4E9B-9012-6B4527960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895600"/>
            <a:ext cx="4572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/>
              <a:t>INTRODUCTION</a:t>
            </a:r>
          </a:p>
        </p:txBody>
      </p:sp>
    </p:spTree>
  </p:cSld>
  <p:clrMapOvr>
    <a:masterClrMapping/>
  </p:clrMapOvr>
  <p:transition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>
            <a:extLst>
              <a:ext uri="{FF2B5EF4-FFF2-40B4-BE49-F238E27FC236}">
                <a16:creationId xmlns:a16="http://schemas.microsoft.com/office/drawing/2014/main" id="{A0F7F9A3-CFF8-4AB2-B0E0-84233AF94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1920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Copy from Document’s Other Preliminary Assets Pop-Up Window #2</a:t>
            </a:r>
          </a:p>
        </p:txBody>
      </p:sp>
      <p:pic>
        <p:nvPicPr>
          <p:cNvPr id="24579" name="Picture 4">
            <a:extLst>
              <a:ext uri="{FF2B5EF4-FFF2-40B4-BE49-F238E27FC236}">
                <a16:creationId xmlns:a16="http://schemas.microsoft.com/office/drawing/2014/main" id="{3309C8E0-0C48-4B8A-8319-030797C1B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1CFC4D-71D3-4D28-A2ED-8709B3B10C83}"/>
              </a:ext>
            </a:extLst>
          </p:cNvPr>
          <p:cNvSpPr txBox="1"/>
          <p:nvPr/>
        </p:nvSpPr>
        <p:spPr>
          <a:xfrm>
            <a:off x="1981200" y="2209800"/>
            <a:ext cx="541020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j-lt"/>
              </a:rPr>
              <a:t>VIEW PRELIMINARY </a:t>
            </a:r>
          </a:p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FIXED ASSETS </a:t>
            </a:r>
          </a:p>
          <a:p>
            <a:pPr>
              <a:defRPr/>
            </a:pPr>
            <a:endParaRPr lang="en-US" sz="4400" dirty="0">
              <a:latin typeface="Arial" charset="0"/>
            </a:endParaRPr>
          </a:p>
        </p:txBody>
      </p:sp>
    </p:spTree>
  </p:cSld>
  <p:clrMapOvr>
    <a:masterClrMapping/>
  </p:clrMapOvr>
  <p:transition>
    <p:check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>
            <a:extLst>
              <a:ext uri="{FF2B5EF4-FFF2-40B4-BE49-F238E27FC236}">
                <a16:creationId xmlns:a16="http://schemas.microsoft.com/office/drawing/2014/main" id="{D1F3BADA-9E93-4DF1-8065-3F4B3ED2A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0040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2">
            <a:extLst>
              <a:ext uri="{FF2B5EF4-FFF2-40B4-BE49-F238E27FC236}">
                <a16:creationId xmlns:a16="http://schemas.microsoft.com/office/drawing/2014/main" id="{9D3F709B-A691-43A5-808C-55027E4B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431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361 – View Preliminary Assets</a:t>
            </a:r>
          </a:p>
        </p:txBody>
      </p:sp>
    </p:spTree>
  </p:cSld>
  <p:clrMapOvr>
    <a:masterClrMapping/>
  </p:clrMapOvr>
  <p:transition>
    <p:check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C4D3BA-D50B-4E03-9F60-E3B2319C8F7F}"/>
              </a:ext>
            </a:extLst>
          </p:cNvPr>
          <p:cNvSpPr txBox="1"/>
          <p:nvPr/>
        </p:nvSpPr>
        <p:spPr>
          <a:xfrm>
            <a:off x="1066800" y="2209800"/>
            <a:ext cx="685800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j-lt"/>
              </a:rPr>
              <a:t>MODIFY PRELIMINARY </a:t>
            </a:r>
          </a:p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FIXED ASSETS </a:t>
            </a:r>
          </a:p>
          <a:p>
            <a:pPr>
              <a:defRPr/>
            </a:pPr>
            <a:endParaRPr lang="en-US" sz="4400" dirty="0">
              <a:latin typeface="Arial" charset="0"/>
            </a:endParaRPr>
          </a:p>
        </p:txBody>
      </p:sp>
    </p:spTree>
  </p:cSld>
  <p:clrMapOvr>
    <a:masterClrMapping/>
  </p:clrMapOvr>
  <p:transition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>
            <a:extLst>
              <a:ext uri="{FF2B5EF4-FFF2-40B4-BE49-F238E27FC236}">
                <a16:creationId xmlns:a16="http://schemas.microsoft.com/office/drawing/2014/main" id="{F2BE3D28-A995-4611-AFA2-C6BDE34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00405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2">
            <a:extLst>
              <a:ext uri="{FF2B5EF4-FFF2-40B4-BE49-F238E27FC236}">
                <a16:creationId xmlns:a16="http://schemas.microsoft.com/office/drawing/2014/main" id="{B31C6E3E-5C77-49C8-A5BE-3C84A5D7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95400"/>
            <a:ext cx="5767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362 – Preliminary Fixed Asset Data Page #1</a:t>
            </a:r>
          </a:p>
        </p:txBody>
      </p:sp>
    </p:spTree>
  </p:cSld>
  <p:clrMapOvr>
    <a:masterClrMapping/>
  </p:clrMapOvr>
  <p:transition>
    <p:check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>
            <a:extLst>
              <a:ext uri="{FF2B5EF4-FFF2-40B4-BE49-F238E27FC236}">
                <a16:creationId xmlns:a16="http://schemas.microsoft.com/office/drawing/2014/main" id="{4E0FA5E6-CB53-440A-9DCE-9721F4ABB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2">
            <a:extLst>
              <a:ext uri="{FF2B5EF4-FFF2-40B4-BE49-F238E27FC236}">
                <a16:creationId xmlns:a16="http://schemas.microsoft.com/office/drawing/2014/main" id="{16F1F2A9-6B8F-4CFD-A1F8-1DF6D99E8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95400"/>
            <a:ext cx="57673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362 – Preliminary Fixed Asset Data Page #2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>
            <a:extLst>
              <a:ext uri="{FF2B5EF4-FFF2-40B4-BE49-F238E27FC236}">
                <a16:creationId xmlns:a16="http://schemas.microsoft.com/office/drawing/2014/main" id="{906DBB97-18D7-4617-8EE5-8D313D06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33600"/>
            <a:ext cx="6705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j-lt"/>
              </a:rPr>
              <a:t>NON-PURCHASING</a:t>
            </a:r>
          </a:p>
          <a:p>
            <a:pPr algn="ctr">
              <a:defRPr/>
            </a:pPr>
            <a:endParaRPr lang="en-US" sz="4400" b="1" dirty="0">
              <a:latin typeface="+mj-lt"/>
            </a:endParaRPr>
          </a:p>
          <a:p>
            <a:pPr algn="ctr">
              <a:defRPr/>
            </a:pPr>
            <a:r>
              <a:rPr lang="en-US" sz="4400" b="1" dirty="0">
                <a:latin typeface="+mj-lt"/>
              </a:rPr>
              <a:t>PRELIMINARY ASSETS </a:t>
            </a:r>
          </a:p>
          <a:p>
            <a:pPr>
              <a:defRPr/>
            </a:pPr>
            <a:endParaRPr lang="en-US" sz="4400" dirty="0">
              <a:latin typeface="Arial" charset="0"/>
            </a:endParaRPr>
          </a:p>
        </p:txBody>
      </p:sp>
    </p:spTree>
  </p:cSld>
  <p:clrMapOvr>
    <a:masterClrMapping/>
  </p:clrMapOvr>
  <p:transition>
    <p:check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 descr="Screen 360.JPG">
            <a:extLst>
              <a:ext uri="{FF2B5EF4-FFF2-40B4-BE49-F238E27FC236}">
                <a16:creationId xmlns:a16="http://schemas.microsoft.com/office/drawing/2014/main" id="{02E938B7-0988-4E2C-9F11-8FAFB9EED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Box 2">
            <a:extLst>
              <a:ext uri="{FF2B5EF4-FFF2-40B4-BE49-F238E27FC236}">
                <a16:creationId xmlns:a16="http://schemas.microsoft.com/office/drawing/2014/main" id="{DAE7FFA4-A521-43CF-A676-03539136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5867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Build Preliminary Assets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Create Non-Purchasing Preliminary Asset</a:t>
            </a:r>
          </a:p>
        </p:txBody>
      </p:sp>
    </p:spTree>
  </p:cSld>
  <p:clrMapOvr>
    <a:masterClrMapping/>
  </p:clrMapOvr>
  <p:transition>
    <p:check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FAF00F59-E3E3-4B85-A9CC-78DBAC0C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0040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2">
            <a:extLst>
              <a:ext uri="{FF2B5EF4-FFF2-40B4-BE49-F238E27FC236}">
                <a16:creationId xmlns:a16="http://schemas.microsoft.com/office/drawing/2014/main" id="{CF0CC7B5-CF5C-4129-9327-A9740983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569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Create Non-Purchasing Preliminary Asset Pop-up Window</a:t>
            </a:r>
          </a:p>
          <a:p>
            <a:pPr eaLnBrk="1" hangingPunct="1"/>
            <a:endParaRPr lang="en-US" altLang="en-US" b="1"/>
          </a:p>
        </p:txBody>
      </p:sp>
    </p:spTree>
  </p:cSld>
  <p:clrMapOvr>
    <a:masterClrMapping/>
  </p:clrMapOvr>
  <p:transition>
    <p:check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>
            <a:extLst>
              <a:ext uri="{FF2B5EF4-FFF2-40B4-BE49-F238E27FC236}">
                <a16:creationId xmlns:a16="http://schemas.microsoft.com/office/drawing/2014/main" id="{56735E9D-C00F-4BA7-BF65-246F5ED5B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3">
            <a:extLst>
              <a:ext uri="{FF2B5EF4-FFF2-40B4-BE49-F238E27FC236}">
                <a16:creationId xmlns:a16="http://schemas.microsoft.com/office/drawing/2014/main" id="{4AAF3156-5184-4E76-B41E-98AF01109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143000"/>
            <a:ext cx="604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363- View Non-Purchasing Preliminary Assets</a:t>
            </a:r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C9A46FF7-3466-4200-905F-64966987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0"/>
            <a:ext cx="66294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/>
          </a:p>
          <a:p>
            <a:pPr eaLnBrk="1" hangingPunct="1"/>
            <a:r>
              <a:rPr lang="en-US" altLang="en-US" sz="4400"/>
              <a:t>All pertinent information </a:t>
            </a:r>
          </a:p>
          <a:p>
            <a:pPr eaLnBrk="1" hangingPunct="1"/>
            <a:endParaRPr lang="en-US" altLang="en-US" sz="4400"/>
          </a:p>
          <a:p>
            <a:pPr eaLnBrk="1" hangingPunct="1"/>
            <a:r>
              <a:rPr lang="en-US" altLang="en-US" sz="4400"/>
              <a:t>related to the asset</a:t>
            </a:r>
          </a:p>
        </p:txBody>
      </p:sp>
    </p:spTree>
  </p:cSld>
  <p:clrMapOvr>
    <a:masterClrMapping/>
  </p:clrMapOvr>
  <p:transition>
    <p:check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>
            <a:extLst>
              <a:ext uri="{FF2B5EF4-FFF2-40B4-BE49-F238E27FC236}">
                <a16:creationId xmlns:a16="http://schemas.microsoft.com/office/drawing/2014/main" id="{0F555781-9204-4939-B108-B2FD628AA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971800"/>
            <a:ext cx="7543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/>
              <a:t>QUESTIONS</a:t>
            </a: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id="{F4083049-9F02-49D7-B090-5E4E8EA9E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133600"/>
            <a:ext cx="6477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cs typeface="Arial" panose="020B0604020202020204" pitchFamily="34" charset="0"/>
              </a:rPr>
              <a:t>All capital and controlled</a:t>
            </a:r>
          </a:p>
          <a:p>
            <a:pPr eaLnBrk="1" hangingPunct="1"/>
            <a:r>
              <a:rPr lang="en-US" altLang="en-US" sz="4400"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4400">
                <a:cs typeface="Arial" panose="020B0604020202020204" pitchFamily="34" charset="0"/>
              </a:rPr>
              <a:t>assets must be entered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35BFF616-B7D4-4579-84E1-CD9232CE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24000"/>
            <a:ext cx="72390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400"/>
          </a:p>
          <a:p>
            <a:pPr eaLnBrk="1" hangingPunct="1"/>
            <a:r>
              <a:rPr lang="en-US" altLang="en-US" sz="4400"/>
              <a:t>Must enter preliminary fixed </a:t>
            </a:r>
          </a:p>
          <a:p>
            <a:pPr eaLnBrk="1" hangingPunct="1"/>
            <a:endParaRPr lang="en-US" altLang="en-US" sz="4400"/>
          </a:p>
          <a:p>
            <a:pPr eaLnBrk="1" hangingPunct="1"/>
            <a:r>
              <a:rPr lang="en-US" altLang="en-US" sz="4400"/>
              <a:t>assets before receiving may </a:t>
            </a:r>
          </a:p>
          <a:p>
            <a:pPr eaLnBrk="1" hangingPunct="1"/>
            <a:endParaRPr lang="en-US" altLang="en-US" sz="4400"/>
          </a:p>
          <a:p>
            <a:pPr eaLnBrk="1" hangingPunct="1"/>
            <a:r>
              <a:rPr lang="en-US" altLang="en-US" sz="4400"/>
              <a:t>be closed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39887-CA58-4FE9-909A-95B95CD87F0F}"/>
              </a:ext>
            </a:extLst>
          </p:cNvPr>
          <p:cNvSpPr txBox="1"/>
          <p:nvPr/>
        </p:nvSpPr>
        <p:spPr>
          <a:xfrm>
            <a:off x="381000" y="2514600"/>
            <a:ext cx="83820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solidFill>
                  <a:schemeClr val="tx2"/>
                </a:solidFill>
                <a:latin typeface="+mn-lt"/>
              </a:rPr>
              <a:t>Preliminary Fixed Assets </a:t>
            </a:r>
          </a:p>
          <a:p>
            <a:pPr algn="ctr">
              <a:defRPr/>
            </a:pPr>
            <a:endParaRPr lang="en-US" sz="2800" b="1" dirty="0">
              <a:solidFill>
                <a:schemeClr val="tx2"/>
              </a:solidFill>
              <a:latin typeface="+mn-lt"/>
            </a:endParaRPr>
          </a:p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+mn-lt"/>
              </a:rPr>
              <a:t>Menu</a:t>
            </a:r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>
            <a:extLst>
              <a:ext uri="{FF2B5EF4-FFF2-40B4-BE49-F238E27FC236}">
                <a16:creationId xmlns:a16="http://schemas.microsoft.com/office/drawing/2014/main" id="{378A2EAB-C724-4A84-A41E-D2BDE6C2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19200"/>
            <a:ext cx="601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cs typeface="Arial" panose="020B0604020202020204" pitchFamily="34" charset="0"/>
              </a:rPr>
              <a:t>M36 - Departmental Fixed Assets Menu</a:t>
            </a:r>
          </a:p>
        </p:txBody>
      </p:sp>
      <p:pic>
        <p:nvPicPr>
          <p:cNvPr id="11267" name="Picture 3" descr="untitled.JPG">
            <a:extLst>
              <a:ext uri="{FF2B5EF4-FFF2-40B4-BE49-F238E27FC236}">
                <a16:creationId xmlns:a16="http://schemas.microsoft.com/office/drawing/2014/main" id="{2077F29A-3223-41EE-B1EE-1EBD6A984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002463" cy="373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4500292-6386-4289-8D07-E4F29F9F9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>
                <a:latin typeface="+mn-lt"/>
              </a:rPr>
              <a:t>Preliminary Fixed Assets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4B6AE65-683D-41E9-AC4A-AC5825F26E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 flipH="1">
          <a:off x="533400" y="5029200"/>
          <a:ext cx="76200" cy="15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A802443-E297-4B0A-BC29-184FFC40102A}"/>
              </a:ext>
            </a:extLst>
          </p:cNvPr>
          <p:cNvSpPr txBox="1"/>
          <p:nvPr/>
        </p:nvSpPr>
        <p:spPr>
          <a:xfrm>
            <a:off x="1690688" y="3581400"/>
            <a:ext cx="546100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+mn-lt"/>
              </a:rPr>
              <a:t>Inquiry And Update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>
            <a:extLst>
              <a:ext uri="{FF2B5EF4-FFF2-40B4-BE49-F238E27FC236}">
                <a16:creationId xmlns:a16="http://schemas.microsoft.com/office/drawing/2014/main" id="{CA123052-B3A3-4AD1-B535-A1C78D168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031038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2">
            <a:extLst>
              <a:ext uri="{FF2B5EF4-FFF2-40B4-BE49-F238E27FC236}">
                <a16:creationId xmlns:a16="http://schemas.microsoft.com/office/drawing/2014/main" id="{3ED1AAFE-B4F3-4E8C-938A-16914E24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436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Screen 360 – Build Preliminary Assets</a:t>
            </a:r>
          </a:p>
        </p:txBody>
      </p:sp>
    </p:spTree>
  </p:cSld>
  <p:clrMapOvr>
    <a:masterClrMapping/>
  </p:clrMapOvr>
  <p:transition>
    <p:check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1">
      <a:dk1>
        <a:srgbClr val="4F141B"/>
      </a:dk1>
      <a:lt1>
        <a:srgbClr val="4F141B"/>
      </a:lt1>
      <a:dk2>
        <a:srgbClr val="1B587C"/>
      </a:dk2>
      <a:lt2>
        <a:srgbClr val="FFFFFF"/>
      </a:lt2>
      <a:accent1>
        <a:srgbClr val="DDBDBF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1">
    <a:dk1>
      <a:srgbClr val="4F141B"/>
    </a:dk1>
    <a:lt1>
      <a:srgbClr val="4F141B"/>
    </a:lt1>
    <a:dk2>
      <a:srgbClr val="1B587C"/>
    </a:dk2>
    <a:lt2>
      <a:srgbClr val="FFFFFF"/>
    </a:lt2>
    <a:accent1>
      <a:srgbClr val="DDBDBF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Custom 31">
    <a:dk1>
      <a:srgbClr val="4F141B"/>
    </a:dk1>
    <a:lt1>
      <a:srgbClr val="4F141B"/>
    </a:lt1>
    <a:dk2>
      <a:srgbClr val="1B587C"/>
    </a:dk2>
    <a:lt2>
      <a:srgbClr val="FFFFFF"/>
    </a:lt2>
    <a:accent1>
      <a:srgbClr val="DDBDBF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749</Words>
  <Application>Microsoft Office PowerPoint</Application>
  <PresentationFormat>On-screen Show (4:3)</PresentationFormat>
  <Paragraphs>128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Constantia</vt:lpstr>
      <vt:lpstr>Wingdings 2</vt:lpstr>
      <vt:lpstr>Flow</vt:lpstr>
      <vt:lpstr>PRELIMINARY FIXED ASSETS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Preliminary Fixed Assets</vt:lpstr>
      <vt:lpstr>PowerPoint Presentation</vt:lpstr>
      <vt:lpstr>PowerPoint Presentation</vt:lpstr>
      <vt:lpstr>PowerPoint Presentation</vt:lpstr>
      <vt:lpstr>PRELIMINARY ASSETS  AND  INVOICE MATCHING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asdsfag</dc:title>
  <dc:creator>akshat singh</dc:creator>
  <cp:lastModifiedBy>James P Pollock</cp:lastModifiedBy>
  <cp:revision>50</cp:revision>
  <dcterms:created xsi:type="dcterms:W3CDTF">2011-01-03T17:50:30Z</dcterms:created>
  <dcterms:modified xsi:type="dcterms:W3CDTF">2024-05-20T15:25:14Z</dcterms:modified>
</cp:coreProperties>
</file>