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handoutMasterIdLst>
    <p:handoutMasterId r:id="rId22"/>
  </p:handoutMasterIdLst>
  <p:sldIdLst>
    <p:sldId id="262" r:id="rId2"/>
    <p:sldId id="258" r:id="rId3"/>
    <p:sldId id="273" r:id="rId4"/>
    <p:sldId id="259" r:id="rId5"/>
    <p:sldId id="274" r:id="rId6"/>
    <p:sldId id="275" r:id="rId7"/>
    <p:sldId id="276" r:id="rId8"/>
    <p:sldId id="278" r:id="rId9"/>
    <p:sldId id="261" r:id="rId10"/>
    <p:sldId id="263" r:id="rId11"/>
    <p:sldId id="265" r:id="rId12"/>
    <p:sldId id="266" r:id="rId13"/>
    <p:sldId id="264" r:id="rId14"/>
    <p:sldId id="260" r:id="rId15"/>
    <p:sldId id="277" r:id="rId16"/>
    <p:sldId id="272" r:id="rId17"/>
    <p:sldId id="267" r:id="rId18"/>
    <p:sldId id="268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14CA18A-8896-4984-96F4-80F87D8D7B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5F77CB-9AF4-4376-B623-91CA886508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55BCA5E-F9FA-4438-B10F-659DFCBA66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625AFEC-168C-4F3B-98EE-8097BC2A69D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287725-EB4E-45F7-BE2D-6CAC20324E4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5075838-F8DF-4C8D-9024-E5AF20565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3E4D5479-3733-4785-B488-279316811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54594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752600"/>
            <a:ext cx="716280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7162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E9F0B8-31C0-48EC-8CD5-D10D3E9CA2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240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2EB6849-2EAD-4205-968D-1A90B940A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938466C6-E014-410E-B53D-BD9F286556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fld id="{3A3DF87D-0B5B-4253-B921-68C1AB5C2C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9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9ECB30C-F502-48A4-8973-ECC3002251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46020EB-CA13-4BBF-AFE6-D05D776B9D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CED71D0-E47F-4299-A2CF-89E1100880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FF0B7-DFBF-45EB-AFE6-4F550AA083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62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979B1BD-C9EB-4B77-A291-0550D9E8A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4C00722-7392-4770-B9DD-740F333E9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1964C50-F3E5-4CA8-BE62-4FF34E1CB8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30E9C-C00D-48C2-B3CF-B8435DEC88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857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677EC4-25A0-4583-B9FB-7FD87467F2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24FB733-E718-40BE-B375-0B8CFA979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CD6E3D3-06B2-4397-909C-E253E4895D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B314FC-2754-4FA2-A2E8-47D7EB71E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08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77DF49-144D-476A-A940-ADE812020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29B25E-FD57-48E9-88D5-04FE7A351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C03DCAD-C55B-49E2-8148-C7F2060AE7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42AC34-5C8F-41D0-8C26-E1591A9A5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287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F30A6E-BF41-47E0-BAD3-0AEEE4167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09E3E02-2E78-4379-A29A-9848A982BD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9863078-892F-4105-ACBD-4F0B96245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24F5A-D6DC-46C8-B6B5-E956E4448C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746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6488C7-D4AC-4EF2-8615-55D8187558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962655-7623-4D24-A7AA-F37A26A6E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18B445-E084-4A0A-8406-B6D360B177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C5DE4-B7C9-4B91-AE36-B77A35616E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20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F6D0C69-2A13-404F-8325-92881E224B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8D92DF4-5A69-4BBF-98B0-AC5A88353C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75B7EBC-01E7-47EE-A6F7-88077557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760B9-2DA8-4A48-A591-3DCBD1C748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2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7DBC4005-66BE-4C8F-8C93-6503847644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A06B8CC-BA7E-4FE7-8B6D-0B03140723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564081E-D840-4369-8840-B480773C4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B54ED8-769D-471D-91B9-B83C7BD7C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8D36AC6-3D51-4BF4-AB13-924F82BE44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FBF532D-7BDB-4862-B9B4-A9D65877D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93331F-12D1-4588-B6AA-A40CA8E82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30F65-624D-4D9B-86A2-C7DFC35BB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0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4993A6-EAF4-44A2-969F-5FD78A43FF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A5B6DFE-61A5-4201-85D4-797A22C06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53D52AB-5602-4697-9D75-17620CC10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96EE33-11D1-4A4C-AD6C-FED1CEAFD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464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7B77C6E-0C9B-41B8-AD19-E9C6C428A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47A4A45C-8B85-4953-9CF3-45B151A6F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1676400"/>
            <a:ext cx="6697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4">
            <a:extLst>
              <a:ext uri="{FF2B5EF4-FFF2-40B4-BE49-F238E27FC236}">
                <a16:creationId xmlns:a16="http://schemas.microsoft.com/office/drawing/2014/main" id="{AD07E136-2D3B-4ED3-8774-8BD6E1DBFF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0627353-E97B-48C5-B368-D607A6665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345235A-FEF1-4B09-87CD-4D35EA1739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372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9094481-E9C6-42C2-A91C-4EA3246D50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37275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875E87D4-6CB8-49FF-B2CF-9F6D61DAA7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3727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ADF6E9-4F43-4EE8-B319-875562FE7A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D0EB36-EF6D-46BA-9B6D-1CDD40107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981200"/>
          </a:xfrm>
        </p:spPr>
        <p:txBody>
          <a:bodyPr/>
          <a:lstStyle/>
          <a:p>
            <a:pPr algn="l" eaLnBrk="1" hangingPunct="1"/>
            <a:br>
              <a:rPr lang="en-US" altLang="en-US"/>
            </a:br>
            <a:br>
              <a:rPr lang="en-US" altLang="en-US"/>
            </a:br>
            <a:br>
              <a:rPr lang="en-US" altLang="en-US"/>
            </a:br>
            <a:r>
              <a:rPr lang="en-US" altLang="en-US"/>
              <a:t>       APA Style Exposed</a:t>
            </a:r>
            <a:br>
              <a:rPr lang="en-US" altLang="en-US"/>
            </a:br>
            <a:br>
              <a:rPr lang="en-US" altLang="en-US">
                <a:solidFill>
                  <a:srgbClr val="000000"/>
                </a:solidFill>
              </a:rPr>
            </a:b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F677886-1255-42D2-A16D-466F4CC35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438400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br>
              <a:rPr lang="en-US" altLang="en-US" sz="2800"/>
            </a:br>
            <a:r>
              <a:rPr lang="en-US" altLang="en-US" sz="2800"/>
              <a:t>Everything You Always Wanted to Know </a:t>
            </a:r>
          </a:p>
          <a:p>
            <a:pPr algn="ctr" eaLnBrk="1" hangingPunct="1">
              <a:buFontTx/>
              <a:buNone/>
            </a:pPr>
            <a:r>
              <a:rPr lang="en-US" altLang="en-US" sz="2800"/>
              <a:t>   About APA Format but Were Afraid to Ask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084DD48-A70D-4A8C-A2A4-96FFC3E93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Heading Level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2BBB524-CFBF-46D5-B04F-94FB1849C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610600" cy="41148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+mn-ea"/>
              </a:rPr>
              <a:t>Centered, Boldface, Upper &amp; Lowercase Heading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ea typeface="+mn-ea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strike="sngStrike" dirty="0">
                <a:ea typeface="+mn-ea"/>
              </a:rPr>
              <a:t>Introduction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+mn-ea"/>
              </a:rPr>
              <a:t>Method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+mn-ea"/>
              </a:rPr>
              <a:t>Results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+mn-ea"/>
              </a:rPr>
              <a:t> Discussion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ea typeface="+mn-ea"/>
              </a:rPr>
              <a:t> References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8BBD9E2-EFBD-475A-ADDC-C018E6104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077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Heading Level 2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5CFFC38-ED59-4D00-B126-E76CA9AC1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/>
              <a:t>Flush Left, Boldface, Uppercase and Lowercase Heading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en-US" altLang="en-US" sz="2000" b="1"/>
              <a:t>Method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2000" b="1"/>
              <a:t>Participants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2000"/>
              <a:t>	One hundred and twenty college-aged students participated……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2000" b="1"/>
              <a:t>Materials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2000"/>
              <a:t>	The Singelis Cultural Orientation scale was used……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2000" b="1"/>
              <a:t>Procedure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en-US" sz="2000"/>
              <a:t>	When the participants arrived at the lab…….</a:t>
            </a:r>
          </a:p>
          <a:p>
            <a:pPr eaLnBrk="1" hangingPunct="1"/>
            <a:endParaRPr lang="en-US" altLang="en-US" sz="2000"/>
          </a:p>
          <a:p>
            <a:pPr eaLnBrk="1" hangingPunct="1"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920E7FC-F1A9-4C78-B1EC-3FD9808C1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Heading Level 3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8D736C2-7795-4DDA-B816-AFFAF91E9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/>
              <a:t>Indented, boldface, lowercase paragraph heading ending with a period.</a:t>
            </a:r>
          </a:p>
          <a:p>
            <a:pPr marL="0" indent="0" eaLnBrk="1" hangingPunct="1">
              <a:buFontTx/>
              <a:buNone/>
            </a:pPr>
            <a:endParaRPr lang="en-US" altLang="en-US" sz="1200"/>
          </a:p>
          <a:p>
            <a:pPr marL="0" indent="0" eaLnBrk="1" hangingPunct="1">
              <a:buFontTx/>
              <a:buNone/>
            </a:pPr>
            <a:r>
              <a:rPr lang="en-US" altLang="en-US" b="1"/>
              <a:t>Participants</a:t>
            </a:r>
          </a:p>
          <a:p>
            <a:pPr marL="0" indent="0" eaLnBrk="1" hangingPunct="1">
              <a:buFontTx/>
              <a:buNone/>
            </a:pPr>
            <a:r>
              <a:rPr lang="en-US" altLang="en-US" b="1"/>
              <a:t>	Adult participants. </a:t>
            </a:r>
            <a:r>
              <a:rPr lang="en-US" altLang="en-US"/>
              <a:t>Men and women over the age of 21 were classified as…..</a:t>
            </a:r>
          </a:p>
          <a:p>
            <a:pPr marL="0" indent="0" eaLnBrk="1" hangingPunct="1">
              <a:buFontTx/>
              <a:buNone/>
            </a:pPr>
            <a:r>
              <a:rPr lang="en-US" altLang="en-US"/>
              <a:t>	</a:t>
            </a:r>
            <a:r>
              <a:rPr lang="en-US" altLang="en-US" b="1"/>
              <a:t>Child participants. </a:t>
            </a:r>
            <a:r>
              <a:rPr lang="en-US" altLang="en-US"/>
              <a:t>For this study, participants under the age of 14 were…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AA39234-139E-4743-B446-38ED3DD7D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+mj-ea"/>
              </a:rPr>
              <a:t>Heading Level 4</a:t>
            </a:r>
            <a:endParaRPr lang="en-US" dirty="0">
              <a:ea typeface="+mj-ea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8A1373D-E70E-44C2-B451-EB6622530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Participants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b="1"/>
              <a:t>Child participants.</a:t>
            </a:r>
            <a:r>
              <a:rPr lang="en-US" altLang="en-US" sz="2400"/>
              <a:t> Included all participants…..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	</a:t>
            </a:r>
            <a:r>
              <a:rPr lang="en-US" altLang="en-US" sz="2400" b="1" i="1"/>
              <a:t>Preschool children. </a:t>
            </a:r>
            <a:r>
              <a:rPr lang="en-US" altLang="en-US" sz="2400"/>
              <a:t>Included those children who..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2667CF9-D6E9-4DA0-863E-DF7C75508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en-US" dirty="0">
                <a:ea typeface="+mj-ea"/>
              </a:rPr>
              <a:t>Use Unbiased Language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3FA1B17-E739-4CFE-9195-29D7470A37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en-US" sz="2800"/>
              <a:t>What is meant by unbiased language?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en-US" sz="2800"/>
              <a:t>    Language that is unbiased in terms of: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en-US" sz="2400"/>
              <a:t>Race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en-US" sz="2400"/>
              <a:t>Ethnicity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en-US" sz="2400"/>
              <a:t>Age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en-US" sz="2400"/>
              <a:t>Disability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en-US" sz="2400"/>
              <a:t>Sexual Orientation</a:t>
            </a:r>
          </a:p>
          <a:p>
            <a:pPr lvl="1" eaLnBrk="1" hangingPunct="1">
              <a:lnSpc>
                <a:spcPct val="90000"/>
              </a:lnSpc>
            </a:pPr>
            <a:r>
              <a:rPr kumimoji="0" lang="en-US" altLang="en-US" sz="2400"/>
              <a:t>Gender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kumimoji="0" lang="en-US" altLang="en-US" sz="240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kumimoji="0" lang="en-US" altLang="en-US" sz="2400"/>
              <a:t>           Ex:   “he or she” or “she or he”  NOT s/he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A4E8-67C6-4383-B4EC-4083E9739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B2B44-2740-4FC5-AF67-115F1CE43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r>
              <a:rPr lang="en-US" sz="2000" dirty="0">
                <a:ea typeface="+mn-ea"/>
              </a:rPr>
              <a:t>Placed after the References.</a:t>
            </a:r>
          </a:p>
          <a:p>
            <a:pPr>
              <a:defRPr/>
            </a:pPr>
            <a:r>
              <a:rPr lang="en-US" sz="2000" dirty="0">
                <a:ea typeface="+mn-ea"/>
              </a:rPr>
              <a:t>Referred to in the Results section of the text.</a:t>
            </a:r>
          </a:p>
          <a:p>
            <a:pPr>
              <a:defRPr/>
            </a:pPr>
            <a:r>
              <a:rPr lang="en-US" sz="2000" dirty="0">
                <a:ea typeface="+mn-ea"/>
              </a:rPr>
              <a:t>Follow this formatting:</a:t>
            </a:r>
          </a:p>
        </p:txBody>
      </p:sp>
      <p:pic>
        <p:nvPicPr>
          <p:cNvPr id="4" name="Picture 3" descr="Table 2.pdf">
            <a:extLst>
              <a:ext uri="{FF2B5EF4-FFF2-40B4-BE49-F238E27FC236}">
                <a16:creationId xmlns:a16="http://schemas.microsoft.com/office/drawing/2014/main" id="{FD29F7C3-4D18-4003-8564-A841D4B7F3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7" t="6978" r="19305" b="48563"/>
          <a:stretch/>
        </p:blipFill>
        <p:spPr>
          <a:xfrm>
            <a:off x="3883025" y="2849563"/>
            <a:ext cx="4422775" cy="36274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4202DCD-080E-46A2-B30F-F839D4063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ea typeface="+mj-ea"/>
              </a:rPr>
              <a:t>Things to Avoid</a:t>
            </a:r>
            <a:endParaRPr lang="en-US" dirty="0">
              <a:ea typeface="+mj-ea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021CBEA-EE07-42D1-9938-63540C814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Direct Quotes  (Paraphrase instead)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Jargon and Colloquialisms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Not citing sources for any and all assertions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b="1"/>
              <a:t>Passive voice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    </a:t>
            </a:r>
            <a:r>
              <a:rPr lang="en-US" altLang="en-US" sz="2400"/>
              <a:t>Active:   The experimenter told the participants.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    Passive.  The participants were told by the experimenter.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Always try to stick with one verb and you should be good to go. Instead of saying "She had noticed" write "She noticed.” 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D779BC9-3C87-4378-BFB3-5C51D82EA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ea typeface="+mj-ea"/>
              </a:rPr>
              <a:t>Reference Citations in the Paper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9AB4508-6046-4F4B-AAF7-D005E8D00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Cite the source completely: (Smith, Jones, Kerby, Miller &amp; Roberson, 1998).	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800"/>
              <a:t>The very first time you refer to the work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2800"/>
              <a:t>Every time you refer to the source in a 	new paragraph, citations can be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	Smith et al, 1998)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Smith and Jones suggest….</a:t>
            </a:r>
          </a:p>
          <a:p>
            <a:pPr marL="400050" lvl="1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Within a single paragraph you do not need to include the year in subsequent references to a source, as long as it cannot be confused with other sources you are citing.</a:t>
            </a:r>
            <a:endParaRPr lang="en-US" altLang="en-US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49CE495-5761-4054-9F3A-8D24D766C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>
                <a:ea typeface="+mj-ea"/>
              </a:rPr>
              <a:t>What if I did not actually read a study, but it was cited in a work I did read?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210324E-E98B-4A09-B2C8-4A57517E9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Cite the Secondary Source (the source you actually read) in the text: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Dunn, Kendrick, and MacNamee (as cited in Harris, 1989) found that…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In this example, Harris is the author of a textbook, which is never a primary source</a:t>
            </a:r>
            <a:endParaRPr lang="en-US" altLang="en-US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4A6E9E9-ED98-4F4E-BEDE-E238E50255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ea typeface="+mj-ea"/>
              </a:rPr>
              <a:t>References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D43D680-75C1-4027-AE7F-B550ACCEF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+mn-ea"/>
              </a:rPr>
              <a:t>Only include works that you have cited in the text in the References section of your paper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+mn-ea"/>
              </a:rPr>
              <a:t>Alphabetize the list of references.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+mn-ea"/>
              </a:rPr>
              <a:t>If you have more than one entry by the same author list them by year of publication with the earliest year first.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4E758EF-4B1C-4A5C-9682-C5F76B0DF7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en-US" dirty="0">
                <a:ea typeface="+mj-ea"/>
              </a:rPr>
              <a:t>Why use the APA format?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E3C549E-1113-4875-B195-BA8EE1887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en-US" sz="2400"/>
              <a:t>Looks Professional</a:t>
            </a:r>
          </a:p>
          <a:p>
            <a:pPr eaLnBrk="1" hangingPunct="1">
              <a:lnSpc>
                <a:spcPct val="90000"/>
              </a:lnSpc>
            </a:pPr>
            <a:endParaRPr kumimoji="0" lang="en-US" altLang="en-US" sz="1800"/>
          </a:p>
          <a:p>
            <a:pPr eaLnBrk="1" hangingPunct="1">
              <a:lnSpc>
                <a:spcPct val="90000"/>
              </a:lnSpc>
            </a:pPr>
            <a:r>
              <a:rPr kumimoji="0" lang="en-US" altLang="en-US" sz="2400"/>
              <a:t>Communicates Important Information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en-US" sz="2400"/>
              <a:t>	– Is this information from a journal or a book?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en-US" sz="1800"/>
          </a:p>
          <a:p>
            <a:pPr eaLnBrk="1" hangingPunct="1">
              <a:lnSpc>
                <a:spcPct val="90000"/>
              </a:lnSpc>
            </a:pPr>
            <a:r>
              <a:rPr kumimoji="0" lang="en-US" altLang="en-US" sz="2400"/>
              <a:t>Provides clarity: Felicity of expression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en-US" sz="1800"/>
          </a:p>
          <a:p>
            <a:pPr eaLnBrk="1" hangingPunct="1">
              <a:lnSpc>
                <a:spcPct val="90000"/>
              </a:lnSpc>
            </a:pPr>
            <a:r>
              <a:rPr kumimoji="0" lang="en-US" altLang="en-US" sz="2400"/>
              <a:t>Avoids Inadvertent Plagiarism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en-US" sz="2400"/>
              <a:t>	– You want to give credit where credit is 	due.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en-US" altLang="en-US" sz="2400"/>
              <a:t>	– AND you don’t want to take credit for someone 	    else’s mistakes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0"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56D2FE1-7BD4-4E80-B670-AAC0104073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ea typeface="+mj-ea"/>
              </a:rPr>
              <a:t>Formatting References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0591ED4-D57E-4A42-AE26-50CAF0EFC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7724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u="sng" dirty="0">
                <a:ea typeface="+mn-ea"/>
              </a:rPr>
              <a:t>Journal Article</a:t>
            </a:r>
            <a:r>
              <a:rPr lang="en-US" sz="2400" dirty="0">
                <a:ea typeface="+mn-ea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10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ea typeface="+mn-ea"/>
              </a:rPr>
              <a:t>Miller, R. L., Brickman, P., &amp; Bolen, D. (1975). Attribution versus 	persuasion as a means for modifying attitudes and 	behavior. </a:t>
            </a:r>
            <a:r>
              <a:rPr lang="en-US" sz="2000" i="1" dirty="0">
                <a:ea typeface="+mn-ea"/>
              </a:rPr>
              <a:t>Journal of Personality and Social Psychology, 31,</a:t>
            </a:r>
            <a:r>
              <a:rPr lang="en-US" sz="2000" dirty="0">
                <a:ea typeface="+mn-ea"/>
              </a:rPr>
              <a:t> 	430-441.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12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u="sng" dirty="0">
                <a:ea typeface="+mn-ea"/>
              </a:rPr>
              <a:t>Chapter in a Book</a:t>
            </a:r>
            <a:r>
              <a:rPr lang="en-US" sz="2400" dirty="0">
                <a:ea typeface="+mn-ea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ea typeface="+mn-ea"/>
              </a:rPr>
              <a:t>Miller, R. L. (2013). Multicultural identity. In K. Keith (Ed.). 	</a:t>
            </a:r>
            <a:r>
              <a:rPr lang="en-US" sz="2000" i="1" dirty="0">
                <a:ea typeface="+mn-ea"/>
              </a:rPr>
              <a:t>Encyclopedia of cross-cultural psychology,</a:t>
            </a:r>
            <a:r>
              <a:rPr lang="en-US" sz="2000" dirty="0">
                <a:ea typeface="+mn-ea"/>
              </a:rPr>
              <a:t> (pp. 904-907). 	New York, NY: Wiley-Blackwell.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12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u="sng" dirty="0">
                <a:ea typeface="+mn-ea"/>
              </a:rPr>
              <a:t>Edited Book</a:t>
            </a:r>
            <a:r>
              <a:rPr lang="en-US" sz="2400" dirty="0">
                <a:ea typeface="+mn-ea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err="1">
                <a:ea typeface="+mn-ea"/>
              </a:rPr>
              <a:t>Suls</a:t>
            </a:r>
            <a:r>
              <a:rPr lang="en-US" sz="2000" dirty="0">
                <a:ea typeface="+mn-ea"/>
              </a:rPr>
              <a:t>, J., &amp; Miller, R. L. (Eds.). (1977). </a:t>
            </a:r>
            <a:r>
              <a:rPr lang="en-US" sz="2000" i="1" dirty="0">
                <a:ea typeface="+mn-ea"/>
              </a:rPr>
              <a:t>Social comparison 	processes: Theoretical and empirical perspectives</a:t>
            </a:r>
            <a:r>
              <a:rPr lang="en-US" sz="2000" dirty="0">
                <a:ea typeface="+mn-ea"/>
              </a:rPr>
              <a:t>. 	Washington, D. C: Halsted.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>
              <a:ea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7B17-92CF-4303-8FC3-FA37FE2E5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Where to Use APA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274-A9B3-416D-9052-BBB5C5031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n-ea"/>
              </a:rPr>
              <a:t>Term Papers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Research Reports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Empirical Studies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Literature Review</a:t>
            </a:r>
          </a:p>
          <a:p>
            <a:pPr eaLnBrk="1" hangingPunct="1">
              <a:defRPr/>
            </a:pPr>
            <a:r>
              <a:rPr lang="en-US" dirty="0">
                <a:ea typeface="+mn-ea"/>
              </a:rPr>
              <a:t>Case Studies</a:t>
            </a:r>
          </a:p>
          <a:p>
            <a:pPr marL="0" indent="0" eaLnBrk="1" hangingPunct="1">
              <a:buFontTx/>
              <a:buNone/>
              <a:defRPr/>
            </a:pP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EF008C3-4E9B-4D3C-908D-79C7D8D017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en-US" dirty="0">
                <a:ea typeface="+mj-ea"/>
              </a:rPr>
              <a:t>Basic Formatting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7AF1802-B543-4C0A-87E1-20D6B06D9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kumimoji="0" lang="en-US" altLang="en-US"/>
              <a:t>• Double Spacing, No single spacing</a:t>
            </a:r>
          </a:p>
          <a:p>
            <a:pPr marL="0" indent="0" eaLnBrk="1" hangingPunct="1"/>
            <a:r>
              <a:rPr kumimoji="0" lang="en-US" altLang="en-US"/>
              <a:t>1 inch margins all around</a:t>
            </a:r>
          </a:p>
          <a:p>
            <a:pPr marL="0" indent="0" eaLnBrk="1" hangingPunct="1"/>
            <a:r>
              <a:rPr kumimoji="0" lang="en-US" altLang="en-US"/>
              <a:t>Font:  12 pt, Times New Roman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A8735-C87D-40CE-AC5F-3650D62A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Manuscript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FF3E4-325D-4865-8CB5-FE3CE21C5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>
                <a:ea typeface="+mn-ea"/>
              </a:rPr>
              <a:t>Title Page						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Abstract   (Summary of Study)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Introduction  (Lit review, Purpose, Hypotheses)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Method (Participants, Materials, Procedure)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Results  (Effects of IV(s) on DV(s)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Discussion or Conclusion 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References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Tables and Figures</a:t>
            </a:r>
          </a:p>
          <a:p>
            <a:pPr eaLnBrk="1" hangingPunct="1">
              <a:defRPr/>
            </a:pPr>
            <a:r>
              <a:rPr lang="en-US" sz="2400" dirty="0">
                <a:ea typeface="+mn-ea"/>
              </a:rPr>
              <a:t>Appendices (Survey used)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948CD-A66E-442C-B00B-CE8CD72B7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Title Page</a:t>
            </a:r>
          </a:p>
        </p:txBody>
      </p:sp>
      <p:pic>
        <p:nvPicPr>
          <p:cNvPr id="3" name="Picture 2" descr="Romantic Jealousy.pdf">
            <a:extLst>
              <a:ext uri="{FF2B5EF4-FFF2-40B4-BE49-F238E27FC236}">
                <a16:creationId xmlns:a16="http://schemas.microsoft.com/office/drawing/2014/main" id="{79D1DD2B-FEF6-448C-8804-21FE31C58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1" r="11012" b="57671"/>
          <a:stretch>
            <a:fillRect/>
          </a:stretch>
        </p:blipFill>
        <p:spPr bwMode="auto">
          <a:xfrm>
            <a:off x="1828800" y="2667000"/>
            <a:ext cx="5486400" cy="38735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pic>
      <p:sp>
        <p:nvSpPr>
          <p:cNvPr id="19459" name="TextBox 3">
            <a:extLst>
              <a:ext uri="{FF2B5EF4-FFF2-40B4-BE49-F238E27FC236}">
                <a16:creationId xmlns:a16="http://schemas.microsoft.com/office/drawing/2014/main" id="{D93F794B-B639-4B3E-991C-D6A3E2F3C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6315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Running head:  Maximum of 50 characters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Title, Authors and Affiliation double spaced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EC596-844A-405F-A6B9-964BB4EA1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2CE36-3B32-4FC0-8D90-42962BBCD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150 words</a:t>
            </a:r>
          </a:p>
          <a:p>
            <a:pPr eaLnBrk="1" hangingPunct="1"/>
            <a:r>
              <a:rPr lang="en-US" altLang="en-US"/>
              <a:t>Do not indent</a:t>
            </a:r>
          </a:p>
          <a:p>
            <a:pPr eaLnBrk="1" hangingPunct="1"/>
            <a:r>
              <a:rPr lang="en-US" altLang="en-US"/>
              <a:t>Describe the paper’s</a:t>
            </a:r>
          </a:p>
          <a:p>
            <a:pPr lvl="1" eaLnBrk="1" hangingPunct="1"/>
            <a:r>
              <a:rPr lang="en-US" altLang="en-US"/>
              <a:t>Purpose (provide context)</a:t>
            </a:r>
          </a:p>
          <a:p>
            <a:pPr lvl="1" eaLnBrk="1" hangingPunct="1"/>
            <a:r>
              <a:rPr lang="en-US" altLang="en-US"/>
              <a:t>Method</a:t>
            </a:r>
          </a:p>
          <a:p>
            <a:pPr lvl="1" eaLnBrk="1" hangingPunct="1"/>
            <a:r>
              <a:rPr lang="en-US" altLang="en-US"/>
              <a:t>Results</a:t>
            </a:r>
          </a:p>
          <a:p>
            <a:pPr lvl="1" eaLnBrk="1" hangingPunct="1"/>
            <a:r>
              <a:rPr lang="en-US" altLang="en-US"/>
              <a:t>Conclusions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F52F3-B92B-40AE-8BC2-986B54318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ea typeface="+mj-ea"/>
              </a:rPr>
              <a:t>Sections of an Empirical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D97BE-AC7F-4A06-81D9-E84D294D3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81200"/>
            <a:ext cx="7772400" cy="4114800"/>
          </a:xfrm>
        </p:spPr>
        <p:txBody>
          <a:bodyPr/>
          <a:lstStyle/>
          <a:p>
            <a:r>
              <a:rPr lang="en-US" altLang="en-US" sz="1800"/>
              <a:t>Introduction</a:t>
            </a:r>
          </a:p>
          <a:p>
            <a:pPr lvl="1"/>
            <a:r>
              <a:rPr lang="en-US" altLang="en-US" sz="1400"/>
              <a:t>Review of the literature on the topic, including the independent and dependent variables used in the study</a:t>
            </a:r>
          </a:p>
          <a:p>
            <a:pPr lvl="1"/>
            <a:r>
              <a:rPr lang="en-US" altLang="en-US" sz="1400"/>
              <a:t>Purpose of the current research</a:t>
            </a:r>
          </a:p>
          <a:p>
            <a:r>
              <a:rPr lang="en-US" altLang="en-US" sz="1800"/>
              <a:t>Method</a:t>
            </a:r>
          </a:p>
          <a:p>
            <a:pPr lvl="1"/>
            <a:r>
              <a:rPr lang="en-US" altLang="en-US" sz="1400"/>
              <a:t>Participants: Sex and Age and….</a:t>
            </a:r>
          </a:p>
          <a:p>
            <a:pPr lvl="1"/>
            <a:r>
              <a:rPr lang="en-US" altLang="en-US" sz="1400"/>
              <a:t>Materials:  Questionnaires, surveys, instruments</a:t>
            </a:r>
          </a:p>
          <a:p>
            <a:pPr lvl="1"/>
            <a:r>
              <a:rPr lang="en-US" altLang="en-US" sz="1400"/>
              <a:t>Procedure:  What happened in the experiment</a:t>
            </a:r>
          </a:p>
          <a:p>
            <a:r>
              <a:rPr lang="en-US" altLang="en-US" sz="1800"/>
              <a:t>Results</a:t>
            </a:r>
          </a:p>
          <a:p>
            <a:pPr lvl="1"/>
            <a:r>
              <a:rPr lang="en-US" altLang="en-US" sz="1400"/>
              <a:t>Statistical analysis of how the independent variable(s) affected the dependent variable(s)</a:t>
            </a:r>
          </a:p>
          <a:p>
            <a:r>
              <a:rPr lang="en-US" altLang="en-US" sz="1800"/>
              <a:t>Discussion</a:t>
            </a:r>
          </a:p>
          <a:p>
            <a:pPr lvl="1"/>
            <a:r>
              <a:rPr lang="en-US" altLang="en-US" sz="1400"/>
              <a:t>Recapitulation of the results without numbers</a:t>
            </a:r>
          </a:p>
          <a:p>
            <a:pPr lvl="1"/>
            <a:r>
              <a:rPr lang="en-US" altLang="en-US" sz="1400"/>
              <a:t>Implications for theory and practice</a:t>
            </a:r>
          </a:p>
          <a:p>
            <a:pPr lvl="1"/>
            <a:r>
              <a:rPr lang="en-US" altLang="en-US" sz="1400"/>
              <a:t>Limitations of the study</a:t>
            </a:r>
          </a:p>
          <a:p>
            <a:pPr lvl="1"/>
            <a:r>
              <a:rPr lang="en-US" altLang="en-US" sz="1400"/>
              <a:t>Suggestions for future study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3E0EF81-CA1A-4482-B8F2-4A1D53DE5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kumimoji="0" lang="en-US" dirty="0">
                <a:ea typeface="+mj-ea"/>
              </a:rPr>
              <a:t>Five-Heading System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1C792DC-5EA7-463D-9D97-FD07255CC6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kumimoji="0" lang="en-US" sz="2800" dirty="0">
                <a:ea typeface="+mn-ea"/>
              </a:rPr>
              <a:t>Three Points to Remember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kumimoji="0" lang="en-US" sz="1600" dirty="0">
              <a:ea typeface="+mn-ea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kumimoji="0" lang="en-US" sz="2800" dirty="0">
                <a:ea typeface="+mn-ea"/>
              </a:rPr>
              <a:t>All headings of equal importance are given the same heading level.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kumimoji="0" lang="en-US" sz="28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kumimoji="0" lang="en-US" sz="2800" dirty="0">
                <a:ea typeface="+mn-ea"/>
              </a:rPr>
              <a:t>2. Use only as many heading levels as needed.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kumimoji="0" lang="en-US" sz="2800" dirty="0">
              <a:ea typeface="+mn-ea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kumimoji="0" lang="en-US" sz="2800" dirty="0">
                <a:ea typeface="+mn-ea"/>
              </a:rPr>
              <a:t>3. If a section can be divided into two or more       two or more subsections, assign each subsection a heading.</a:t>
            </a:r>
            <a:endParaRPr lang="en-US" sz="2800" dirty="0"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rtfolio">
  <a:themeElements>
    <a:clrScheme name="Portfolio 1">
      <a:dk1>
        <a:srgbClr val="212164"/>
      </a:dk1>
      <a:lt1>
        <a:srgbClr val="E6DED3"/>
      </a:lt1>
      <a:dk2>
        <a:srgbClr val="5D2204"/>
      </a:dk2>
      <a:lt2>
        <a:srgbClr val="808080"/>
      </a:lt2>
      <a:accent1>
        <a:srgbClr val="D9B18D"/>
      </a:accent1>
      <a:accent2>
        <a:srgbClr val="697B99"/>
      </a:accent2>
      <a:accent3>
        <a:srgbClr val="F0ECE6"/>
      </a:accent3>
      <a:accent4>
        <a:srgbClr val="1B1B54"/>
      </a:accent4>
      <a:accent5>
        <a:srgbClr val="E9D5C5"/>
      </a:accent5>
      <a:accent6>
        <a:srgbClr val="5E6F8A"/>
      </a:accent6>
      <a:hlink>
        <a:srgbClr val="995421"/>
      </a:hlink>
      <a:folHlink>
        <a:srgbClr val="719F68"/>
      </a:folHlink>
    </a:clrScheme>
    <a:fontScheme name="Portfolio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Portfolio 1">
        <a:dk1>
          <a:srgbClr val="212164"/>
        </a:dk1>
        <a:lt1>
          <a:srgbClr val="E6DED3"/>
        </a:lt1>
        <a:dk2>
          <a:srgbClr val="5D2204"/>
        </a:dk2>
        <a:lt2>
          <a:srgbClr val="808080"/>
        </a:lt2>
        <a:accent1>
          <a:srgbClr val="D9B18D"/>
        </a:accent1>
        <a:accent2>
          <a:srgbClr val="697B99"/>
        </a:accent2>
        <a:accent3>
          <a:srgbClr val="F0ECE6"/>
        </a:accent3>
        <a:accent4>
          <a:srgbClr val="1B1B54"/>
        </a:accent4>
        <a:accent5>
          <a:srgbClr val="E9D5C5"/>
        </a:accent5>
        <a:accent6>
          <a:srgbClr val="5E6F8A"/>
        </a:accent6>
        <a:hlink>
          <a:srgbClr val="995421"/>
        </a:hlink>
        <a:folHlink>
          <a:srgbClr val="719F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2004:Templates:Presentations:Designs:Portfolio</Template>
  <TotalTime>386</TotalTime>
  <Words>961</Words>
  <Application>Microsoft Office PowerPoint</Application>
  <PresentationFormat>On-screen Show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MS PGothic</vt:lpstr>
      <vt:lpstr>Calibri</vt:lpstr>
      <vt:lpstr>Portfolio</vt:lpstr>
      <vt:lpstr>          APA Style Exposed  </vt:lpstr>
      <vt:lpstr>Why use the APA format?</vt:lpstr>
      <vt:lpstr>Where to Use APA Style</vt:lpstr>
      <vt:lpstr>Basic Formatting</vt:lpstr>
      <vt:lpstr>Manuscript Structure</vt:lpstr>
      <vt:lpstr>Title Page</vt:lpstr>
      <vt:lpstr>Abstract</vt:lpstr>
      <vt:lpstr>Sections of an Empirical Paper</vt:lpstr>
      <vt:lpstr>Five-Heading System</vt:lpstr>
      <vt:lpstr>Heading Level 1</vt:lpstr>
      <vt:lpstr>Heading Level 2</vt:lpstr>
      <vt:lpstr>Heading Level 3</vt:lpstr>
      <vt:lpstr>Heading Level 4</vt:lpstr>
      <vt:lpstr>Use Unbiased Language</vt:lpstr>
      <vt:lpstr>Tables</vt:lpstr>
      <vt:lpstr>Things to Avoid</vt:lpstr>
      <vt:lpstr>Reference Citations in the Paper</vt:lpstr>
      <vt:lpstr>What if I did not actually read a study, but it was cited in a work I did read?</vt:lpstr>
      <vt:lpstr>References</vt:lpstr>
      <vt:lpstr>Formatting 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Capstone Courses</dc:title>
  <dc:creator>UNK CNSS</dc:creator>
  <cp:lastModifiedBy>James P Pollock</cp:lastModifiedBy>
  <cp:revision>26</cp:revision>
  <cp:lastPrinted>2008-10-23T20:48:03Z</cp:lastPrinted>
  <dcterms:created xsi:type="dcterms:W3CDTF">2008-10-23T19:03:27Z</dcterms:created>
  <dcterms:modified xsi:type="dcterms:W3CDTF">2024-05-20T15:19:56Z</dcterms:modified>
</cp:coreProperties>
</file>